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Barlow"/>
      <p:regular r:id="rId17"/>
    </p:embeddedFont>
    <p:embeddedFont>
      <p:font typeface="Barlow"/>
      <p:regular r:id="rId18"/>
    </p:embeddedFont>
    <p:embeddedFont>
      <p:font typeface="Barlow"/>
      <p:regular r:id="rId19"/>
    </p:embeddedFont>
    <p:embeddedFont>
      <p:font typeface="Barlow"/>
      <p:regular r:id="rId20"/>
    </p:embeddedFont>
    <p:embeddedFont>
      <p:font typeface="Montserrat"/>
      <p:regular r:id="rId21"/>
    </p:embeddedFont>
    <p:embeddedFont>
      <p:font typeface="Montserrat"/>
      <p:regular r:id="rId22"/>
    </p:embeddedFont>
    <p:embeddedFont>
      <p:font typeface="Montserrat"/>
      <p:regular r:id="rId23"/>
    </p:embeddedFont>
    <p:embeddedFont>
      <p:font typeface="Montserrat"/>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2.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4-1.png>
</file>

<file path=ppt/media/image-5-1.png>
</file>

<file path=ppt/media/image-5-2.png>
</file>

<file path=ppt/media/image-5-3.png>
</file>

<file path=ppt/media/image-5-4.png>
</file>

<file path=ppt/media/image-6-1.png>
</file>

<file path=ppt/media/image-7-1.png>
</file>

<file path=ppt/media/image-7-2.png>
</file>

<file path=ppt/media/image-7-3.png>
</file>

<file path=ppt/media/image-7-4.png>
</file>

<file path=ppt/media/image-8-1.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980242"/>
            <a:ext cx="7627382" cy="3934301"/>
          </a:xfrm>
          <a:prstGeom prst="rect">
            <a:avLst/>
          </a:prstGeom>
          <a:noFill/>
          <a:ln/>
        </p:spPr>
        <p:txBody>
          <a:bodyPr wrap="square" lIns="0" tIns="0" rIns="0" bIns="0" rtlCol="0" anchor="t"/>
          <a:lstStyle/>
          <a:p>
            <a:pPr indent="0" marL="0">
              <a:lnSpc>
                <a:spcPts val="7700"/>
              </a:lnSpc>
              <a:buNone/>
            </a:pPr>
            <a:r>
              <a:rPr lang="en-US" sz="6150" b="1" dirty="0">
                <a:solidFill>
                  <a:srgbClr val="9998FF"/>
                </a:solidFill>
                <a:latin typeface="Barlow" pitchFamily="34" charset="0"/>
                <a:ea typeface="Barlow" pitchFamily="34" charset="-122"/>
                <a:cs typeface="Barlow" pitchFamily="34" charset="-120"/>
              </a:rPr>
              <a:t>Machine Learning and Deep Learning: A Comprehensive Course</a:t>
            </a:r>
            <a:endParaRPr lang="en-US" sz="6150" dirty="0"/>
          </a:p>
        </p:txBody>
      </p:sp>
      <p:sp>
        <p:nvSpPr>
          <p:cNvPr id="4" name="Text 1"/>
          <p:cNvSpPr/>
          <p:nvPr/>
        </p:nvSpPr>
        <p:spPr>
          <a:xfrm>
            <a:off x="6244709" y="5239464"/>
            <a:ext cx="7627382" cy="1386840"/>
          </a:xfrm>
          <a:prstGeom prst="rect">
            <a:avLst/>
          </a:prstGeom>
          <a:noFill/>
          <a:ln/>
        </p:spPr>
        <p:txBody>
          <a:bodyPr wrap="square" lIns="0" tIns="0" rIns="0" bIns="0" rtlCol="0" anchor="t"/>
          <a:lstStyle/>
          <a:p>
            <a:pPr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Welcome to this comprehensive course on Machine Learning and Deep Learning! This course aims to equip you with the essential knowledge and practical skills to navigate the exciting world of AI, from its foundational principles to cutting-edge applications.</a:t>
            </a:r>
            <a:endParaRPr lang="en-US" sz="1700" dirty="0"/>
          </a:p>
        </p:txBody>
      </p:sp>
      <p:sp>
        <p:nvSpPr>
          <p:cNvPr id="5" name="Shape 2"/>
          <p:cNvSpPr/>
          <p:nvPr/>
        </p:nvSpPr>
        <p:spPr>
          <a:xfrm>
            <a:off x="6244709" y="6886218"/>
            <a:ext cx="346591" cy="346591"/>
          </a:xfrm>
          <a:prstGeom prst="roundRect">
            <a:avLst>
              <a:gd name="adj" fmla="val 26380043"/>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6252329" y="6893838"/>
            <a:ext cx="331351" cy="331351"/>
          </a:xfrm>
          <a:prstGeom prst="rect">
            <a:avLst/>
          </a:prstGeom>
        </p:spPr>
      </p:pic>
      <p:sp>
        <p:nvSpPr>
          <p:cNvPr id="7" name="Text 3"/>
          <p:cNvSpPr/>
          <p:nvPr/>
        </p:nvSpPr>
        <p:spPr>
          <a:xfrm>
            <a:off x="6699528" y="6870025"/>
            <a:ext cx="2025015" cy="379214"/>
          </a:xfrm>
          <a:prstGeom prst="rect">
            <a:avLst/>
          </a:prstGeom>
          <a:noFill/>
          <a:ln/>
        </p:spPr>
        <p:txBody>
          <a:bodyPr wrap="none" lIns="0" tIns="0" rIns="0" bIns="0" rtlCol="0" anchor="t"/>
          <a:lstStyle/>
          <a:p>
            <a:pPr algn="l" indent="0" marL="0">
              <a:lnSpc>
                <a:spcPts val="2950"/>
              </a:lnSpc>
              <a:buNone/>
            </a:pPr>
            <a:r>
              <a:rPr lang="en-US" sz="2100" b="1" dirty="0">
                <a:solidFill>
                  <a:srgbClr val="EEEFF5"/>
                </a:solidFill>
                <a:latin typeface="Montserrat" pitchFamily="34" charset="0"/>
                <a:ea typeface="Montserrat" pitchFamily="34" charset="-122"/>
                <a:cs typeface="Montserrat" pitchFamily="34" charset="-120"/>
              </a:rPr>
              <a:t>by Pranit Pisal</a:t>
            </a:r>
            <a:endParaRPr lang="en-US" sz="21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672584"/>
            <a:ext cx="7627382" cy="1425416"/>
          </a:xfrm>
          <a:prstGeom prst="rect">
            <a:avLst/>
          </a:prstGeom>
          <a:noFill/>
          <a:ln/>
        </p:spPr>
        <p:txBody>
          <a:bodyPr wrap="square" lIns="0" tIns="0" rIns="0" bIns="0" rtlCol="0" anchor="t"/>
          <a:lstStyle/>
          <a:p>
            <a:pPr indent="0" marL="0">
              <a:lnSpc>
                <a:spcPts val="5600"/>
              </a:lnSpc>
              <a:buNone/>
            </a:pPr>
            <a:r>
              <a:rPr lang="en-US" sz="4450" b="1" dirty="0">
                <a:solidFill>
                  <a:srgbClr val="9998FF"/>
                </a:solidFill>
                <a:latin typeface="Barlow" pitchFamily="34" charset="0"/>
                <a:ea typeface="Barlow" pitchFamily="34" charset="-122"/>
                <a:cs typeface="Barlow" pitchFamily="34" charset="-120"/>
              </a:rPr>
              <a:t>Course Conclusion and Resources</a:t>
            </a:r>
            <a:endParaRPr lang="en-US" sz="4450" dirty="0"/>
          </a:p>
        </p:txBody>
      </p:sp>
      <p:sp>
        <p:nvSpPr>
          <p:cNvPr id="4" name="Text 1"/>
          <p:cNvSpPr/>
          <p:nvPr/>
        </p:nvSpPr>
        <p:spPr>
          <a:xfrm>
            <a:off x="6244709" y="2422922"/>
            <a:ext cx="7627382" cy="2080260"/>
          </a:xfrm>
          <a:prstGeom prst="rect">
            <a:avLst/>
          </a:prstGeom>
          <a:noFill/>
          <a:ln/>
        </p:spPr>
        <p:txBody>
          <a:bodyPr wrap="square" lIns="0" tIns="0" rIns="0" bIns="0" rtlCol="0" anchor="t"/>
          <a:lstStyle/>
          <a:p>
            <a:pPr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As we conclude this journey through the world of Machine Learning and Deep Learning, you are equipped with a strong foundation in the fundamentals of these transformative technologies. Remember that this is just the beginning of your exploration. The field of AI is constantly evolving, so staying curious and engaged with new developments is crucial.</a:t>
            </a:r>
            <a:endParaRPr lang="en-US" sz="1700" dirty="0"/>
          </a:p>
        </p:txBody>
      </p:sp>
      <p:sp>
        <p:nvSpPr>
          <p:cNvPr id="5" name="Shape 2"/>
          <p:cNvSpPr/>
          <p:nvPr/>
        </p:nvSpPr>
        <p:spPr>
          <a:xfrm>
            <a:off x="6244709" y="4990624"/>
            <a:ext cx="487442" cy="487442"/>
          </a:xfrm>
          <a:prstGeom prst="roundRect">
            <a:avLst>
              <a:gd name="adj" fmla="val 40004"/>
            </a:avLst>
          </a:prstGeom>
          <a:solidFill>
            <a:srgbClr val="282C32"/>
          </a:solidFill>
          <a:ln/>
        </p:spPr>
      </p:sp>
      <p:sp>
        <p:nvSpPr>
          <p:cNvPr id="6" name="Text 3"/>
          <p:cNvSpPr/>
          <p:nvPr/>
        </p:nvSpPr>
        <p:spPr>
          <a:xfrm>
            <a:off x="6427827" y="5063252"/>
            <a:ext cx="121087" cy="342067"/>
          </a:xfrm>
          <a:prstGeom prst="rect">
            <a:avLst/>
          </a:prstGeom>
          <a:noFill/>
          <a:ln/>
        </p:spPr>
        <p:txBody>
          <a:bodyPr wrap="none" lIns="0" tIns="0" rIns="0" bIns="0" rtlCol="0" anchor="t"/>
          <a:lstStyle/>
          <a:p>
            <a:pPr algn="ctr" indent="0" marL="0">
              <a:lnSpc>
                <a:spcPts val="2650"/>
              </a:lnSpc>
              <a:buNone/>
            </a:pPr>
            <a:r>
              <a:rPr lang="en-US" sz="2650" b="1" dirty="0">
                <a:solidFill>
                  <a:srgbClr val="EEEFF5"/>
                </a:solidFill>
                <a:latin typeface="Barlow" pitchFamily="34" charset="0"/>
                <a:ea typeface="Barlow" pitchFamily="34" charset="-122"/>
                <a:cs typeface="Barlow" pitchFamily="34" charset="-120"/>
              </a:rPr>
              <a:t>1</a:t>
            </a:r>
            <a:endParaRPr lang="en-US" sz="2650" dirty="0"/>
          </a:p>
        </p:txBody>
      </p:sp>
      <p:sp>
        <p:nvSpPr>
          <p:cNvPr id="7" name="Text 4"/>
          <p:cNvSpPr/>
          <p:nvPr/>
        </p:nvSpPr>
        <p:spPr>
          <a:xfrm>
            <a:off x="6948726" y="4990624"/>
            <a:ext cx="2850713" cy="356235"/>
          </a:xfrm>
          <a:prstGeom prst="rect">
            <a:avLst/>
          </a:prstGeom>
          <a:noFill/>
          <a:ln/>
        </p:spPr>
        <p:txBody>
          <a:bodyPr wrap="none" lIns="0" tIns="0" rIns="0" bIns="0" rtlCol="0" anchor="t"/>
          <a:lstStyle/>
          <a:p>
            <a:pPr indent="0" marL="0">
              <a:lnSpc>
                <a:spcPts val="2800"/>
              </a:lnSpc>
              <a:buNone/>
            </a:pPr>
            <a:r>
              <a:rPr lang="en-US" sz="2200" b="1" dirty="0">
                <a:solidFill>
                  <a:srgbClr val="EEEFF5"/>
                </a:solidFill>
                <a:latin typeface="Barlow" pitchFamily="34" charset="0"/>
                <a:ea typeface="Barlow" pitchFamily="34" charset="-122"/>
                <a:cs typeface="Barlow" pitchFamily="34" charset="-120"/>
              </a:rPr>
              <a:t>Continue Learning</a:t>
            </a:r>
            <a:endParaRPr lang="en-US" sz="2200" dirty="0"/>
          </a:p>
        </p:txBody>
      </p:sp>
      <p:sp>
        <p:nvSpPr>
          <p:cNvPr id="8" name="Text 5"/>
          <p:cNvSpPr/>
          <p:nvPr/>
        </p:nvSpPr>
        <p:spPr>
          <a:xfrm>
            <a:off x="6948726" y="5476756"/>
            <a:ext cx="3001447" cy="2080260"/>
          </a:xfrm>
          <a:prstGeom prst="rect">
            <a:avLst/>
          </a:prstGeom>
          <a:noFill/>
          <a:ln/>
        </p:spPr>
        <p:txBody>
          <a:bodyPr wrap="square" lIns="0" tIns="0" rIns="0" bIns="0" rtlCol="0" anchor="t"/>
          <a:lstStyle/>
          <a:p>
            <a:pPr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Explore online courses, tutorials, and research papers to further expand your knowledge and stay updated on the latest advancements.</a:t>
            </a:r>
            <a:endParaRPr lang="en-US" sz="1700" dirty="0"/>
          </a:p>
        </p:txBody>
      </p:sp>
      <p:sp>
        <p:nvSpPr>
          <p:cNvPr id="9" name="Shape 6"/>
          <p:cNvSpPr/>
          <p:nvPr/>
        </p:nvSpPr>
        <p:spPr>
          <a:xfrm>
            <a:off x="10166747" y="4990624"/>
            <a:ext cx="487442" cy="487442"/>
          </a:xfrm>
          <a:prstGeom prst="roundRect">
            <a:avLst>
              <a:gd name="adj" fmla="val 40004"/>
            </a:avLst>
          </a:prstGeom>
          <a:solidFill>
            <a:srgbClr val="282C32"/>
          </a:solidFill>
          <a:ln/>
        </p:spPr>
      </p:sp>
      <p:sp>
        <p:nvSpPr>
          <p:cNvPr id="10" name="Text 7"/>
          <p:cNvSpPr/>
          <p:nvPr/>
        </p:nvSpPr>
        <p:spPr>
          <a:xfrm>
            <a:off x="10314623" y="5063252"/>
            <a:ext cx="191572" cy="342067"/>
          </a:xfrm>
          <a:prstGeom prst="rect">
            <a:avLst/>
          </a:prstGeom>
          <a:noFill/>
          <a:ln/>
        </p:spPr>
        <p:txBody>
          <a:bodyPr wrap="none" lIns="0" tIns="0" rIns="0" bIns="0" rtlCol="0" anchor="t"/>
          <a:lstStyle/>
          <a:p>
            <a:pPr algn="ctr" indent="0" marL="0">
              <a:lnSpc>
                <a:spcPts val="2650"/>
              </a:lnSpc>
              <a:buNone/>
            </a:pPr>
            <a:r>
              <a:rPr lang="en-US" sz="2650" b="1" dirty="0">
                <a:solidFill>
                  <a:srgbClr val="EEEFF5"/>
                </a:solidFill>
                <a:latin typeface="Barlow" pitchFamily="34" charset="0"/>
                <a:ea typeface="Barlow" pitchFamily="34" charset="-122"/>
                <a:cs typeface="Barlow" pitchFamily="34" charset="-120"/>
              </a:rPr>
              <a:t>2</a:t>
            </a:r>
            <a:endParaRPr lang="en-US" sz="2650" dirty="0"/>
          </a:p>
        </p:txBody>
      </p:sp>
      <p:sp>
        <p:nvSpPr>
          <p:cNvPr id="11" name="Text 8"/>
          <p:cNvSpPr/>
          <p:nvPr/>
        </p:nvSpPr>
        <p:spPr>
          <a:xfrm>
            <a:off x="10870763" y="4990624"/>
            <a:ext cx="2859524" cy="356235"/>
          </a:xfrm>
          <a:prstGeom prst="rect">
            <a:avLst/>
          </a:prstGeom>
          <a:noFill/>
          <a:ln/>
        </p:spPr>
        <p:txBody>
          <a:bodyPr wrap="none" lIns="0" tIns="0" rIns="0" bIns="0" rtlCol="0" anchor="t"/>
          <a:lstStyle/>
          <a:p>
            <a:pPr indent="0" marL="0">
              <a:lnSpc>
                <a:spcPts val="2800"/>
              </a:lnSpc>
              <a:buNone/>
            </a:pPr>
            <a:r>
              <a:rPr lang="en-US" sz="2200" b="1" dirty="0">
                <a:solidFill>
                  <a:srgbClr val="EEEFF5"/>
                </a:solidFill>
                <a:latin typeface="Barlow" pitchFamily="34" charset="0"/>
                <a:ea typeface="Barlow" pitchFamily="34" charset="-122"/>
                <a:cs typeface="Barlow" pitchFamily="34" charset="-120"/>
              </a:rPr>
              <a:t>Practice &amp; Experiment</a:t>
            </a:r>
            <a:endParaRPr lang="en-US" sz="2200" dirty="0"/>
          </a:p>
        </p:txBody>
      </p:sp>
      <p:sp>
        <p:nvSpPr>
          <p:cNvPr id="12" name="Text 9"/>
          <p:cNvSpPr/>
          <p:nvPr/>
        </p:nvSpPr>
        <p:spPr>
          <a:xfrm>
            <a:off x="10870763" y="5476756"/>
            <a:ext cx="3001447" cy="2080260"/>
          </a:xfrm>
          <a:prstGeom prst="rect">
            <a:avLst/>
          </a:prstGeom>
          <a:noFill/>
          <a:ln/>
        </p:spPr>
        <p:txBody>
          <a:bodyPr wrap="square" lIns="0" tIns="0" rIns="0" bIns="0" rtlCol="0" anchor="t"/>
          <a:lstStyle/>
          <a:p>
            <a:pPr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Implement your learning through hands-on projects, building your own Machine Learning models and exploring real-world applications.</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378035"/>
          </a:xfrm>
          <a:prstGeom prst="rect">
            <a:avLst/>
          </a:prstGeom>
        </p:spPr>
      </p:pic>
      <p:sp>
        <p:nvSpPr>
          <p:cNvPr id="3" name="Text 0"/>
          <p:cNvSpPr/>
          <p:nvPr/>
        </p:nvSpPr>
        <p:spPr>
          <a:xfrm>
            <a:off x="665798" y="2901196"/>
            <a:ext cx="5906453" cy="625793"/>
          </a:xfrm>
          <a:prstGeom prst="rect">
            <a:avLst/>
          </a:prstGeom>
          <a:noFill/>
          <a:ln/>
        </p:spPr>
        <p:txBody>
          <a:bodyPr wrap="none" lIns="0" tIns="0" rIns="0" bIns="0" rtlCol="0" anchor="t"/>
          <a:lstStyle/>
          <a:p>
            <a:pPr indent="0" marL="0">
              <a:lnSpc>
                <a:spcPts val="4900"/>
              </a:lnSpc>
              <a:buNone/>
            </a:pPr>
            <a:r>
              <a:rPr lang="en-US" sz="3900" b="1" dirty="0">
                <a:solidFill>
                  <a:srgbClr val="9998FF"/>
                </a:solidFill>
                <a:latin typeface="Barlow" pitchFamily="34" charset="0"/>
                <a:ea typeface="Barlow" pitchFamily="34" charset="-122"/>
                <a:cs typeface="Barlow" pitchFamily="34" charset="-120"/>
              </a:rPr>
              <a:t>What is Machine Learning?</a:t>
            </a:r>
            <a:endParaRPr lang="en-US" sz="3900" dirty="0"/>
          </a:p>
        </p:txBody>
      </p:sp>
      <p:sp>
        <p:nvSpPr>
          <p:cNvPr id="4" name="Text 1"/>
          <p:cNvSpPr/>
          <p:nvPr/>
        </p:nvSpPr>
        <p:spPr>
          <a:xfrm>
            <a:off x="665798" y="3812262"/>
            <a:ext cx="13298805" cy="1521619"/>
          </a:xfrm>
          <a:prstGeom prst="rect">
            <a:avLst/>
          </a:prstGeom>
          <a:noFill/>
          <a:ln/>
        </p:spPr>
        <p:txBody>
          <a:bodyPr wrap="square" lIns="0" tIns="0" rIns="0" bIns="0" rtlCol="0" anchor="t"/>
          <a:lstStyle/>
          <a:p>
            <a:pPr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Machine Learning (ML) is a branch of Artificial Intelligence (AI) that empowers computers to learn from data without explicit programming. It focuses on developing algorithms that can analyze data, identify patterns, and make predictions or decisions. Think of it as giving computers the ability to "learn" like humans do, but with vast amounts of data and incredible speed. ML is transforming industries by automating tasks, improving efficiency, and driving innovation. This course will provide you with a strong foundation in this transformative field.</a:t>
            </a:r>
            <a:endParaRPr lang="en-US" sz="1450" dirty="0"/>
          </a:p>
        </p:txBody>
      </p:sp>
      <p:sp>
        <p:nvSpPr>
          <p:cNvPr id="5" name="Shape 2"/>
          <p:cNvSpPr/>
          <p:nvPr/>
        </p:nvSpPr>
        <p:spPr>
          <a:xfrm>
            <a:off x="665798" y="5761792"/>
            <a:ext cx="428030" cy="428030"/>
          </a:xfrm>
          <a:prstGeom prst="roundRect">
            <a:avLst>
              <a:gd name="adj" fmla="val 40003"/>
            </a:avLst>
          </a:prstGeom>
          <a:solidFill>
            <a:srgbClr val="282C32"/>
          </a:solidFill>
          <a:ln/>
        </p:spPr>
      </p:sp>
      <p:sp>
        <p:nvSpPr>
          <p:cNvPr id="6" name="Text 3"/>
          <p:cNvSpPr/>
          <p:nvPr/>
        </p:nvSpPr>
        <p:spPr>
          <a:xfrm>
            <a:off x="826651" y="5825609"/>
            <a:ext cx="106323" cy="300395"/>
          </a:xfrm>
          <a:prstGeom prst="rect">
            <a:avLst/>
          </a:prstGeom>
          <a:noFill/>
          <a:ln/>
        </p:spPr>
        <p:txBody>
          <a:bodyPr wrap="none" lIns="0" tIns="0" rIns="0" bIns="0" rtlCol="0" anchor="t"/>
          <a:lstStyle/>
          <a:p>
            <a:pPr algn="ctr" indent="0" marL="0">
              <a:lnSpc>
                <a:spcPts val="2350"/>
              </a:lnSpc>
              <a:buNone/>
            </a:pPr>
            <a:r>
              <a:rPr lang="en-US" sz="2350" b="1" dirty="0">
                <a:solidFill>
                  <a:srgbClr val="EEEFF5"/>
                </a:solidFill>
                <a:latin typeface="Barlow" pitchFamily="34" charset="0"/>
                <a:ea typeface="Barlow" pitchFamily="34" charset="-122"/>
                <a:cs typeface="Barlow" pitchFamily="34" charset="-120"/>
              </a:rPr>
              <a:t>1</a:t>
            </a:r>
            <a:endParaRPr lang="en-US" sz="2350" dirty="0"/>
          </a:p>
        </p:txBody>
      </p:sp>
      <p:sp>
        <p:nvSpPr>
          <p:cNvPr id="7" name="Text 4"/>
          <p:cNvSpPr/>
          <p:nvPr/>
        </p:nvSpPr>
        <p:spPr>
          <a:xfrm>
            <a:off x="1283970" y="5761792"/>
            <a:ext cx="2503170" cy="312777"/>
          </a:xfrm>
          <a:prstGeom prst="rect">
            <a:avLst/>
          </a:prstGeom>
          <a:noFill/>
          <a:ln/>
        </p:spPr>
        <p:txBody>
          <a:bodyPr wrap="none" lIns="0" tIns="0" rIns="0" bIns="0" rtlCol="0" anchor="t"/>
          <a:lstStyle/>
          <a:p>
            <a:pPr indent="0" marL="0">
              <a:lnSpc>
                <a:spcPts val="2450"/>
              </a:lnSpc>
              <a:buNone/>
            </a:pPr>
            <a:r>
              <a:rPr lang="en-US" sz="1950" b="1" dirty="0">
                <a:solidFill>
                  <a:srgbClr val="EEEFF5"/>
                </a:solidFill>
                <a:latin typeface="Barlow" pitchFamily="34" charset="0"/>
                <a:ea typeface="Barlow" pitchFamily="34" charset="-122"/>
                <a:cs typeface="Barlow" pitchFamily="34" charset="-120"/>
              </a:rPr>
              <a:t>Data-Driven Learning</a:t>
            </a:r>
            <a:endParaRPr lang="en-US" sz="1950" dirty="0"/>
          </a:p>
        </p:txBody>
      </p:sp>
      <p:sp>
        <p:nvSpPr>
          <p:cNvPr id="8" name="Text 5"/>
          <p:cNvSpPr/>
          <p:nvPr/>
        </p:nvSpPr>
        <p:spPr>
          <a:xfrm>
            <a:off x="1283970" y="6188631"/>
            <a:ext cx="3687961" cy="1521619"/>
          </a:xfrm>
          <a:prstGeom prst="rect">
            <a:avLst/>
          </a:prstGeom>
          <a:noFill/>
          <a:ln/>
        </p:spPr>
        <p:txBody>
          <a:bodyPr wrap="square" lIns="0" tIns="0" rIns="0" bIns="0" rtlCol="0" anchor="t"/>
          <a:lstStyle/>
          <a:p>
            <a:pPr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Machine Learning algorithms thrive on data. They learn from examples, and the more data they have, the better they become at performing their tasks.</a:t>
            </a:r>
            <a:endParaRPr lang="en-US" sz="1450" dirty="0"/>
          </a:p>
        </p:txBody>
      </p:sp>
      <p:sp>
        <p:nvSpPr>
          <p:cNvPr id="9" name="Shape 6"/>
          <p:cNvSpPr/>
          <p:nvPr/>
        </p:nvSpPr>
        <p:spPr>
          <a:xfrm>
            <a:off x="5162074" y="5761792"/>
            <a:ext cx="428030" cy="428030"/>
          </a:xfrm>
          <a:prstGeom prst="roundRect">
            <a:avLst>
              <a:gd name="adj" fmla="val 40003"/>
            </a:avLst>
          </a:prstGeom>
          <a:solidFill>
            <a:srgbClr val="282C32"/>
          </a:solidFill>
          <a:ln/>
        </p:spPr>
      </p:sp>
      <p:sp>
        <p:nvSpPr>
          <p:cNvPr id="10" name="Text 7"/>
          <p:cNvSpPr/>
          <p:nvPr/>
        </p:nvSpPr>
        <p:spPr>
          <a:xfrm>
            <a:off x="5291971" y="5825609"/>
            <a:ext cx="168235" cy="300395"/>
          </a:xfrm>
          <a:prstGeom prst="rect">
            <a:avLst/>
          </a:prstGeom>
          <a:noFill/>
          <a:ln/>
        </p:spPr>
        <p:txBody>
          <a:bodyPr wrap="none" lIns="0" tIns="0" rIns="0" bIns="0" rtlCol="0" anchor="t"/>
          <a:lstStyle/>
          <a:p>
            <a:pPr algn="ctr" indent="0" marL="0">
              <a:lnSpc>
                <a:spcPts val="2350"/>
              </a:lnSpc>
              <a:buNone/>
            </a:pPr>
            <a:r>
              <a:rPr lang="en-US" sz="2350" b="1" dirty="0">
                <a:solidFill>
                  <a:srgbClr val="EEEFF5"/>
                </a:solidFill>
                <a:latin typeface="Barlow" pitchFamily="34" charset="0"/>
                <a:ea typeface="Barlow" pitchFamily="34" charset="-122"/>
                <a:cs typeface="Barlow" pitchFamily="34" charset="-120"/>
              </a:rPr>
              <a:t>2</a:t>
            </a:r>
            <a:endParaRPr lang="en-US" sz="2350" dirty="0"/>
          </a:p>
        </p:txBody>
      </p:sp>
      <p:sp>
        <p:nvSpPr>
          <p:cNvPr id="11" name="Text 8"/>
          <p:cNvSpPr/>
          <p:nvPr/>
        </p:nvSpPr>
        <p:spPr>
          <a:xfrm>
            <a:off x="5780246" y="5761792"/>
            <a:ext cx="2503170" cy="312777"/>
          </a:xfrm>
          <a:prstGeom prst="rect">
            <a:avLst/>
          </a:prstGeom>
          <a:noFill/>
          <a:ln/>
        </p:spPr>
        <p:txBody>
          <a:bodyPr wrap="none" lIns="0" tIns="0" rIns="0" bIns="0" rtlCol="0" anchor="t"/>
          <a:lstStyle/>
          <a:p>
            <a:pPr indent="0" marL="0">
              <a:lnSpc>
                <a:spcPts val="2450"/>
              </a:lnSpc>
              <a:buNone/>
            </a:pPr>
            <a:r>
              <a:rPr lang="en-US" sz="1950" b="1" dirty="0">
                <a:solidFill>
                  <a:srgbClr val="EEEFF5"/>
                </a:solidFill>
                <a:latin typeface="Barlow" pitchFamily="34" charset="0"/>
                <a:ea typeface="Barlow" pitchFamily="34" charset="-122"/>
                <a:cs typeface="Barlow" pitchFamily="34" charset="-120"/>
              </a:rPr>
              <a:t>Algorithmic Power</a:t>
            </a:r>
            <a:endParaRPr lang="en-US" sz="1950" dirty="0"/>
          </a:p>
        </p:txBody>
      </p:sp>
      <p:sp>
        <p:nvSpPr>
          <p:cNvPr id="12" name="Text 9"/>
          <p:cNvSpPr/>
          <p:nvPr/>
        </p:nvSpPr>
        <p:spPr>
          <a:xfrm>
            <a:off x="5780246" y="6188631"/>
            <a:ext cx="3687961" cy="1521619"/>
          </a:xfrm>
          <a:prstGeom prst="rect">
            <a:avLst/>
          </a:prstGeom>
          <a:noFill/>
          <a:ln/>
        </p:spPr>
        <p:txBody>
          <a:bodyPr wrap="square" lIns="0" tIns="0" rIns="0" bIns="0" rtlCol="0" anchor="t"/>
          <a:lstStyle/>
          <a:p>
            <a:pPr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The core of Machine Learning lies in its sophisticated algorithms designed to extract patterns and insights from data, enabling accurate predictions and decisions.</a:t>
            </a:r>
            <a:endParaRPr lang="en-US" sz="1450" dirty="0"/>
          </a:p>
        </p:txBody>
      </p:sp>
      <p:sp>
        <p:nvSpPr>
          <p:cNvPr id="13" name="Shape 10"/>
          <p:cNvSpPr/>
          <p:nvPr/>
        </p:nvSpPr>
        <p:spPr>
          <a:xfrm>
            <a:off x="9658350" y="5761792"/>
            <a:ext cx="428030" cy="428030"/>
          </a:xfrm>
          <a:prstGeom prst="roundRect">
            <a:avLst>
              <a:gd name="adj" fmla="val 40003"/>
            </a:avLst>
          </a:prstGeom>
          <a:solidFill>
            <a:srgbClr val="282C32"/>
          </a:solidFill>
          <a:ln/>
        </p:spPr>
      </p:sp>
      <p:sp>
        <p:nvSpPr>
          <p:cNvPr id="14" name="Text 11"/>
          <p:cNvSpPr/>
          <p:nvPr/>
        </p:nvSpPr>
        <p:spPr>
          <a:xfrm>
            <a:off x="9791224" y="5825609"/>
            <a:ext cx="162163" cy="300395"/>
          </a:xfrm>
          <a:prstGeom prst="rect">
            <a:avLst/>
          </a:prstGeom>
          <a:noFill/>
          <a:ln/>
        </p:spPr>
        <p:txBody>
          <a:bodyPr wrap="none" lIns="0" tIns="0" rIns="0" bIns="0" rtlCol="0" anchor="t"/>
          <a:lstStyle/>
          <a:p>
            <a:pPr algn="ctr" indent="0" marL="0">
              <a:lnSpc>
                <a:spcPts val="2350"/>
              </a:lnSpc>
              <a:buNone/>
            </a:pPr>
            <a:r>
              <a:rPr lang="en-US" sz="2350" b="1" dirty="0">
                <a:solidFill>
                  <a:srgbClr val="EEEFF5"/>
                </a:solidFill>
                <a:latin typeface="Barlow" pitchFamily="34" charset="0"/>
                <a:ea typeface="Barlow" pitchFamily="34" charset="-122"/>
                <a:cs typeface="Barlow" pitchFamily="34" charset="-120"/>
              </a:rPr>
              <a:t>3</a:t>
            </a:r>
            <a:endParaRPr lang="en-US" sz="2350" dirty="0"/>
          </a:p>
        </p:txBody>
      </p:sp>
      <p:sp>
        <p:nvSpPr>
          <p:cNvPr id="15" name="Text 12"/>
          <p:cNvSpPr/>
          <p:nvPr/>
        </p:nvSpPr>
        <p:spPr>
          <a:xfrm>
            <a:off x="10276523" y="5761792"/>
            <a:ext cx="2503170" cy="312777"/>
          </a:xfrm>
          <a:prstGeom prst="rect">
            <a:avLst/>
          </a:prstGeom>
          <a:noFill/>
          <a:ln/>
        </p:spPr>
        <p:txBody>
          <a:bodyPr wrap="none" lIns="0" tIns="0" rIns="0" bIns="0" rtlCol="0" anchor="t"/>
          <a:lstStyle/>
          <a:p>
            <a:pPr indent="0" marL="0">
              <a:lnSpc>
                <a:spcPts val="2450"/>
              </a:lnSpc>
              <a:buNone/>
            </a:pPr>
            <a:r>
              <a:rPr lang="en-US" sz="1950" b="1" dirty="0">
                <a:solidFill>
                  <a:srgbClr val="EEEFF5"/>
                </a:solidFill>
                <a:latin typeface="Barlow" pitchFamily="34" charset="0"/>
                <a:ea typeface="Barlow" pitchFamily="34" charset="-122"/>
                <a:cs typeface="Barlow" pitchFamily="34" charset="-120"/>
              </a:rPr>
              <a:t>Real-World Impact</a:t>
            </a:r>
            <a:endParaRPr lang="en-US" sz="1950" dirty="0"/>
          </a:p>
        </p:txBody>
      </p:sp>
      <p:sp>
        <p:nvSpPr>
          <p:cNvPr id="16" name="Text 13"/>
          <p:cNvSpPr/>
          <p:nvPr/>
        </p:nvSpPr>
        <p:spPr>
          <a:xfrm>
            <a:off x="10276523" y="6188631"/>
            <a:ext cx="3687961" cy="1521619"/>
          </a:xfrm>
          <a:prstGeom prst="rect">
            <a:avLst/>
          </a:prstGeom>
          <a:noFill/>
          <a:ln/>
        </p:spPr>
        <p:txBody>
          <a:bodyPr wrap="square" lIns="0" tIns="0" rIns="0" bIns="0" rtlCol="0" anchor="t"/>
          <a:lstStyle/>
          <a:p>
            <a:pPr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Machine Learning is revolutionizing various fields, from healthcare and finance to transportation and entertainment, impacting our daily lives in profound ways.</a:t>
            </a:r>
            <a:endParaRPr lang="en-US" sz="14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58309" y="1540907"/>
            <a:ext cx="8148042" cy="712708"/>
          </a:xfrm>
          <a:prstGeom prst="rect">
            <a:avLst/>
          </a:prstGeom>
          <a:noFill/>
          <a:ln/>
        </p:spPr>
        <p:txBody>
          <a:bodyPr wrap="none" lIns="0" tIns="0" rIns="0" bIns="0" rtlCol="0" anchor="t"/>
          <a:lstStyle/>
          <a:p>
            <a:pPr indent="0" marL="0">
              <a:lnSpc>
                <a:spcPts val="5600"/>
              </a:lnSpc>
              <a:buNone/>
            </a:pPr>
            <a:r>
              <a:rPr lang="en-US" sz="4450" b="1" dirty="0">
                <a:solidFill>
                  <a:srgbClr val="9998FF"/>
                </a:solidFill>
                <a:latin typeface="Barlow" pitchFamily="34" charset="0"/>
                <a:ea typeface="Barlow" pitchFamily="34" charset="-122"/>
                <a:cs typeface="Barlow" pitchFamily="34" charset="-120"/>
              </a:rPr>
              <a:t>Supervised Learning Algorithms</a:t>
            </a:r>
            <a:endParaRPr lang="en-US" sz="4450" dirty="0"/>
          </a:p>
        </p:txBody>
      </p:sp>
      <p:sp>
        <p:nvSpPr>
          <p:cNvPr id="3" name="Text 1"/>
          <p:cNvSpPr/>
          <p:nvPr/>
        </p:nvSpPr>
        <p:spPr>
          <a:xfrm>
            <a:off x="758309" y="2686883"/>
            <a:ext cx="13113782" cy="1386840"/>
          </a:xfrm>
          <a:prstGeom prst="rect">
            <a:avLst/>
          </a:prstGeom>
          <a:noFill/>
          <a:ln/>
        </p:spPr>
        <p:txBody>
          <a:bodyPr wrap="square" lIns="0" tIns="0" rIns="0" bIns="0" rtlCol="0" anchor="t"/>
          <a:lstStyle/>
          <a:p>
            <a:pPr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In supervised learning, the algorithm is trained on labeled data, where each data point is paired with its corresponding output. This allows the algorithm to learn the relationship between inputs and outputs, enabling it to make predictions on new, unseen data. Think of it as having a teacher who provides correct answers, allowing the algorithm to learn the patterns and make accurate predictions in the future.</a:t>
            </a:r>
            <a:endParaRPr lang="en-US" sz="1700" dirty="0"/>
          </a:p>
        </p:txBody>
      </p:sp>
      <p:sp>
        <p:nvSpPr>
          <p:cNvPr id="4" name="Text 2"/>
          <p:cNvSpPr/>
          <p:nvPr/>
        </p:nvSpPr>
        <p:spPr>
          <a:xfrm>
            <a:off x="758309" y="4534019"/>
            <a:ext cx="2850713" cy="356235"/>
          </a:xfrm>
          <a:prstGeom prst="rect">
            <a:avLst/>
          </a:prstGeom>
          <a:noFill/>
          <a:ln/>
        </p:spPr>
        <p:txBody>
          <a:bodyPr wrap="none" lIns="0" tIns="0" rIns="0" bIns="0" rtlCol="0" anchor="t"/>
          <a:lstStyle/>
          <a:p>
            <a:pPr indent="0" marL="0">
              <a:lnSpc>
                <a:spcPts val="2800"/>
              </a:lnSpc>
              <a:buNone/>
            </a:pPr>
            <a:r>
              <a:rPr lang="en-US" sz="2200" b="1" dirty="0">
                <a:solidFill>
                  <a:srgbClr val="9998FF"/>
                </a:solidFill>
                <a:latin typeface="Barlow" pitchFamily="34" charset="0"/>
                <a:ea typeface="Barlow" pitchFamily="34" charset="-122"/>
                <a:cs typeface="Barlow" pitchFamily="34" charset="-120"/>
              </a:rPr>
              <a:t>Regression</a:t>
            </a:r>
            <a:endParaRPr lang="en-US" sz="2200" dirty="0"/>
          </a:p>
        </p:txBody>
      </p:sp>
      <p:sp>
        <p:nvSpPr>
          <p:cNvPr id="5" name="Text 3"/>
          <p:cNvSpPr/>
          <p:nvPr/>
        </p:nvSpPr>
        <p:spPr>
          <a:xfrm>
            <a:off x="758309" y="5106829"/>
            <a:ext cx="6292572" cy="1386840"/>
          </a:xfrm>
          <a:prstGeom prst="rect">
            <a:avLst/>
          </a:prstGeom>
          <a:noFill/>
          <a:ln/>
        </p:spPr>
        <p:txBody>
          <a:bodyPr wrap="square" lIns="0" tIns="0" rIns="0" bIns="0" rtlCol="0" anchor="t"/>
          <a:lstStyle/>
          <a:p>
            <a:pPr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Regression algorithms predict continuous values, such as stock prices, house prices, or temperature. They aim to find a relationship between input variables and a continuous output variable.</a:t>
            </a:r>
            <a:endParaRPr lang="en-US" sz="1700" dirty="0"/>
          </a:p>
        </p:txBody>
      </p:sp>
      <p:sp>
        <p:nvSpPr>
          <p:cNvPr id="6" name="Text 4"/>
          <p:cNvSpPr/>
          <p:nvPr/>
        </p:nvSpPr>
        <p:spPr>
          <a:xfrm>
            <a:off x="7587139" y="4534019"/>
            <a:ext cx="2850713" cy="356235"/>
          </a:xfrm>
          <a:prstGeom prst="rect">
            <a:avLst/>
          </a:prstGeom>
          <a:noFill/>
          <a:ln/>
        </p:spPr>
        <p:txBody>
          <a:bodyPr wrap="none" lIns="0" tIns="0" rIns="0" bIns="0" rtlCol="0" anchor="t"/>
          <a:lstStyle/>
          <a:p>
            <a:pPr indent="0" marL="0">
              <a:lnSpc>
                <a:spcPts val="2800"/>
              </a:lnSpc>
              <a:buNone/>
            </a:pPr>
            <a:r>
              <a:rPr lang="en-US" sz="2200" b="1" dirty="0">
                <a:solidFill>
                  <a:srgbClr val="9998FF"/>
                </a:solidFill>
                <a:latin typeface="Barlow" pitchFamily="34" charset="0"/>
                <a:ea typeface="Barlow" pitchFamily="34" charset="-122"/>
                <a:cs typeface="Barlow" pitchFamily="34" charset="-120"/>
              </a:rPr>
              <a:t>Classification</a:t>
            </a:r>
            <a:endParaRPr lang="en-US" sz="2200" dirty="0"/>
          </a:p>
        </p:txBody>
      </p:sp>
      <p:sp>
        <p:nvSpPr>
          <p:cNvPr id="7" name="Text 5"/>
          <p:cNvSpPr/>
          <p:nvPr/>
        </p:nvSpPr>
        <p:spPr>
          <a:xfrm>
            <a:off x="7587139" y="5106829"/>
            <a:ext cx="6292572" cy="1386840"/>
          </a:xfrm>
          <a:prstGeom prst="rect">
            <a:avLst/>
          </a:prstGeom>
          <a:noFill/>
          <a:ln/>
        </p:spPr>
        <p:txBody>
          <a:bodyPr wrap="square" lIns="0" tIns="0" rIns="0" bIns="0" rtlCol="0" anchor="t"/>
          <a:lstStyle/>
          <a:p>
            <a:pPr indent="0" marL="0">
              <a:lnSpc>
                <a:spcPts val="2700"/>
              </a:lnSpc>
              <a:buNone/>
            </a:pPr>
            <a:r>
              <a:rPr lang="en-US" sz="1700" dirty="0">
                <a:solidFill>
                  <a:srgbClr val="EEEFF5"/>
                </a:solidFill>
                <a:latin typeface="Montserrat" pitchFamily="34" charset="0"/>
                <a:ea typeface="Montserrat" pitchFamily="34" charset="-122"/>
                <a:cs typeface="Montserrat" pitchFamily="34" charset="-120"/>
              </a:rPr>
              <a:t>Classification algorithms predict categorical values, such as classifying emails as spam or not spam, identifying images of cats or dogs, or diagnosing diseases based on patient data.</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31123" y="850821"/>
            <a:ext cx="7452836" cy="605790"/>
          </a:xfrm>
          <a:prstGeom prst="rect">
            <a:avLst/>
          </a:prstGeom>
          <a:noFill/>
          <a:ln/>
        </p:spPr>
        <p:txBody>
          <a:bodyPr wrap="none" lIns="0" tIns="0" rIns="0" bIns="0" rtlCol="0" anchor="t"/>
          <a:lstStyle/>
          <a:p>
            <a:pPr indent="0" marL="0">
              <a:lnSpc>
                <a:spcPts val="4750"/>
              </a:lnSpc>
              <a:buNone/>
            </a:pPr>
            <a:r>
              <a:rPr lang="en-US" sz="3800" b="1" dirty="0">
                <a:solidFill>
                  <a:srgbClr val="9998FF"/>
                </a:solidFill>
                <a:latin typeface="Barlow" pitchFamily="34" charset="0"/>
                <a:ea typeface="Barlow" pitchFamily="34" charset="-122"/>
                <a:cs typeface="Barlow" pitchFamily="34" charset="-120"/>
              </a:rPr>
              <a:t>Unsupervised Learning Algorithms</a:t>
            </a:r>
            <a:endParaRPr lang="en-US" sz="3800" dirty="0"/>
          </a:p>
        </p:txBody>
      </p:sp>
      <p:sp>
        <p:nvSpPr>
          <p:cNvPr id="4" name="Text 1"/>
          <p:cNvSpPr/>
          <p:nvPr/>
        </p:nvSpPr>
        <p:spPr>
          <a:xfrm>
            <a:off x="6131123" y="1732836"/>
            <a:ext cx="7854553" cy="1768078"/>
          </a:xfrm>
          <a:prstGeom prst="rect">
            <a:avLst/>
          </a:prstGeom>
          <a:noFill/>
          <a:ln/>
        </p:spPr>
        <p:txBody>
          <a:bodyPr wrap="square" lIns="0" tIns="0" rIns="0" bIns="0" rtlCol="0" anchor="t"/>
          <a:lstStyle/>
          <a:p>
            <a:pPr indent="0" marL="0">
              <a:lnSpc>
                <a:spcPts val="2300"/>
              </a:lnSpc>
              <a:buNone/>
            </a:pPr>
            <a:r>
              <a:rPr lang="en-US" sz="1450" dirty="0">
                <a:solidFill>
                  <a:srgbClr val="EEEFF5"/>
                </a:solidFill>
                <a:latin typeface="Montserrat" pitchFamily="34" charset="0"/>
                <a:ea typeface="Montserrat" pitchFamily="34" charset="-122"/>
                <a:cs typeface="Montserrat" pitchFamily="34" charset="-120"/>
              </a:rPr>
              <a:t>Unsupervised learning focuses on discovering hidden patterns and structures in data without any labeled examples. In this scenario, the algorithm learns from unlabeled data, exploring relationships, clustering similar data points, and extracting insights without explicit guidance. This approach is powerful for tasks like anomaly detection, market segmentation, and dimensionality reduction. Imagine finding hidden connections in a vast dataset, unlocking new knowledge and understanding.</a:t>
            </a:r>
            <a:endParaRPr lang="en-US" sz="1450" dirty="0"/>
          </a:p>
        </p:txBody>
      </p:sp>
      <p:sp>
        <p:nvSpPr>
          <p:cNvPr id="5" name="Shape 2"/>
          <p:cNvSpPr/>
          <p:nvPr/>
        </p:nvSpPr>
        <p:spPr>
          <a:xfrm>
            <a:off x="6131123" y="3708083"/>
            <a:ext cx="7854553" cy="3670697"/>
          </a:xfrm>
          <a:prstGeom prst="roundRect">
            <a:avLst>
              <a:gd name="adj" fmla="val 4516"/>
            </a:avLst>
          </a:prstGeom>
          <a:noFill/>
          <a:ln w="7620">
            <a:solidFill>
              <a:srgbClr val="FFFFFF">
                <a:alpha val="24000"/>
              </a:srgbClr>
            </a:solidFill>
            <a:prstDash val="solid"/>
          </a:ln>
        </p:spPr>
      </p:sp>
      <p:sp>
        <p:nvSpPr>
          <p:cNvPr id="6" name="Shape 3"/>
          <p:cNvSpPr/>
          <p:nvPr/>
        </p:nvSpPr>
        <p:spPr>
          <a:xfrm>
            <a:off x="6138743" y="3715703"/>
            <a:ext cx="7839313" cy="1120259"/>
          </a:xfrm>
          <a:prstGeom prst="rect">
            <a:avLst/>
          </a:prstGeom>
          <a:solidFill>
            <a:srgbClr val="FFFFFF">
              <a:alpha val="4000"/>
            </a:srgbClr>
          </a:solidFill>
          <a:ln/>
        </p:spPr>
      </p:sp>
      <p:sp>
        <p:nvSpPr>
          <p:cNvPr id="7" name="Text 4"/>
          <p:cNvSpPr/>
          <p:nvPr/>
        </p:nvSpPr>
        <p:spPr>
          <a:xfrm>
            <a:off x="6322933" y="3833813"/>
            <a:ext cx="3547467" cy="294680"/>
          </a:xfrm>
          <a:prstGeom prst="rect">
            <a:avLst/>
          </a:prstGeom>
          <a:noFill/>
          <a:ln/>
        </p:spPr>
        <p:txBody>
          <a:bodyPr wrap="none" lIns="0" tIns="0" rIns="0" bIns="0" rtlCol="0" anchor="t"/>
          <a:lstStyle/>
          <a:p>
            <a:pPr indent="0" marL="0">
              <a:lnSpc>
                <a:spcPts val="2300"/>
              </a:lnSpc>
              <a:buNone/>
            </a:pPr>
            <a:r>
              <a:rPr lang="en-US" sz="1450" dirty="0">
                <a:solidFill>
                  <a:srgbClr val="EEEFF5"/>
                </a:solidFill>
                <a:latin typeface="Montserrat" pitchFamily="34" charset="0"/>
                <a:ea typeface="Montserrat" pitchFamily="34" charset="-122"/>
                <a:cs typeface="Montserrat" pitchFamily="34" charset="-120"/>
              </a:rPr>
              <a:t>Clustering</a:t>
            </a:r>
            <a:endParaRPr lang="en-US" sz="1450" dirty="0"/>
          </a:p>
        </p:txBody>
      </p:sp>
      <p:sp>
        <p:nvSpPr>
          <p:cNvPr id="8" name="Text 5"/>
          <p:cNvSpPr/>
          <p:nvPr/>
        </p:nvSpPr>
        <p:spPr>
          <a:xfrm>
            <a:off x="10246400" y="3833813"/>
            <a:ext cx="3547467" cy="884039"/>
          </a:xfrm>
          <a:prstGeom prst="rect">
            <a:avLst/>
          </a:prstGeom>
          <a:noFill/>
          <a:ln/>
        </p:spPr>
        <p:txBody>
          <a:bodyPr wrap="square" lIns="0" tIns="0" rIns="0" bIns="0" rtlCol="0" anchor="t"/>
          <a:lstStyle/>
          <a:p>
            <a:pPr indent="0" marL="0">
              <a:lnSpc>
                <a:spcPts val="2300"/>
              </a:lnSpc>
              <a:buNone/>
            </a:pPr>
            <a:r>
              <a:rPr lang="en-US" sz="1450" dirty="0">
                <a:solidFill>
                  <a:srgbClr val="EEEFF5"/>
                </a:solidFill>
                <a:latin typeface="Montserrat" pitchFamily="34" charset="0"/>
                <a:ea typeface="Montserrat" pitchFamily="34" charset="-122"/>
                <a:cs typeface="Montserrat" pitchFamily="34" charset="-120"/>
              </a:rPr>
              <a:t>Groups similar data points together, identifying distinct clusters within the data.</a:t>
            </a:r>
            <a:endParaRPr lang="en-US" sz="1450" dirty="0"/>
          </a:p>
        </p:txBody>
      </p:sp>
      <p:sp>
        <p:nvSpPr>
          <p:cNvPr id="9" name="Shape 6"/>
          <p:cNvSpPr/>
          <p:nvPr/>
        </p:nvSpPr>
        <p:spPr>
          <a:xfrm>
            <a:off x="6138743" y="4835962"/>
            <a:ext cx="7839313" cy="1414939"/>
          </a:xfrm>
          <a:prstGeom prst="rect">
            <a:avLst/>
          </a:prstGeom>
          <a:solidFill>
            <a:srgbClr val="000000">
              <a:alpha val="4000"/>
            </a:srgbClr>
          </a:solidFill>
          <a:ln/>
        </p:spPr>
      </p:sp>
      <p:sp>
        <p:nvSpPr>
          <p:cNvPr id="10" name="Text 7"/>
          <p:cNvSpPr/>
          <p:nvPr/>
        </p:nvSpPr>
        <p:spPr>
          <a:xfrm>
            <a:off x="6322933" y="4954072"/>
            <a:ext cx="3547467" cy="294680"/>
          </a:xfrm>
          <a:prstGeom prst="rect">
            <a:avLst/>
          </a:prstGeom>
          <a:noFill/>
          <a:ln/>
        </p:spPr>
        <p:txBody>
          <a:bodyPr wrap="none" lIns="0" tIns="0" rIns="0" bIns="0" rtlCol="0" anchor="t"/>
          <a:lstStyle/>
          <a:p>
            <a:pPr indent="0" marL="0">
              <a:lnSpc>
                <a:spcPts val="2300"/>
              </a:lnSpc>
              <a:buNone/>
            </a:pPr>
            <a:r>
              <a:rPr lang="en-US" sz="1450" dirty="0">
                <a:solidFill>
                  <a:srgbClr val="EEEFF5"/>
                </a:solidFill>
                <a:latin typeface="Montserrat" pitchFamily="34" charset="0"/>
                <a:ea typeface="Montserrat" pitchFamily="34" charset="-122"/>
                <a:cs typeface="Montserrat" pitchFamily="34" charset="-120"/>
              </a:rPr>
              <a:t>Association Rule Mining</a:t>
            </a:r>
            <a:endParaRPr lang="en-US" sz="1450" dirty="0"/>
          </a:p>
        </p:txBody>
      </p:sp>
      <p:sp>
        <p:nvSpPr>
          <p:cNvPr id="11" name="Text 8"/>
          <p:cNvSpPr/>
          <p:nvPr/>
        </p:nvSpPr>
        <p:spPr>
          <a:xfrm>
            <a:off x="10246400" y="4954072"/>
            <a:ext cx="3547467" cy="1178719"/>
          </a:xfrm>
          <a:prstGeom prst="rect">
            <a:avLst/>
          </a:prstGeom>
          <a:noFill/>
          <a:ln/>
        </p:spPr>
        <p:txBody>
          <a:bodyPr wrap="square" lIns="0" tIns="0" rIns="0" bIns="0" rtlCol="0" anchor="t"/>
          <a:lstStyle/>
          <a:p>
            <a:pPr indent="0" marL="0">
              <a:lnSpc>
                <a:spcPts val="2300"/>
              </a:lnSpc>
              <a:buNone/>
            </a:pPr>
            <a:r>
              <a:rPr lang="en-US" sz="1450" dirty="0">
                <a:solidFill>
                  <a:srgbClr val="EEEFF5"/>
                </a:solidFill>
                <a:latin typeface="Montserrat" pitchFamily="34" charset="0"/>
                <a:ea typeface="Montserrat" pitchFamily="34" charset="-122"/>
                <a:cs typeface="Montserrat" pitchFamily="34" charset="-120"/>
              </a:rPr>
              <a:t>Discovers relationships and dependencies between different items in a dataset, revealing interesting patterns.</a:t>
            </a:r>
            <a:endParaRPr lang="en-US" sz="1450" dirty="0"/>
          </a:p>
        </p:txBody>
      </p:sp>
      <p:sp>
        <p:nvSpPr>
          <p:cNvPr id="12" name="Shape 9"/>
          <p:cNvSpPr/>
          <p:nvPr/>
        </p:nvSpPr>
        <p:spPr>
          <a:xfrm>
            <a:off x="6138743" y="6250900"/>
            <a:ext cx="7839313" cy="1120259"/>
          </a:xfrm>
          <a:prstGeom prst="rect">
            <a:avLst/>
          </a:prstGeom>
          <a:solidFill>
            <a:srgbClr val="FFFFFF">
              <a:alpha val="4000"/>
            </a:srgbClr>
          </a:solidFill>
          <a:ln/>
        </p:spPr>
      </p:sp>
      <p:sp>
        <p:nvSpPr>
          <p:cNvPr id="13" name="Text 10"/>
          <p:cNvSpPr/>
          <p:nvPr/>
        </p:nvSpPr>
        <p:spPr>
          <a:xfrm>
            <a:off x="6322933" y="6369010"/>
            <a:ext cx="3547467" cy="294680"/>
          </a:xfrm>
          <a:prstGeom prst="rect">
            <a:avLst/>
          </a:prstGeom>
          <a:noFill/>
          <a:ln/>
        </p:spPr>
        <p:txBody>
          <a:bodyPr wrap="none" lIns="0" tIns="0" rIns="0" bIns="0" rtlCol="0" anchor="t"/>
          <a:lstStyle/>
          <a:p>
            <a:pPr indent="0" marL="0">
              <a:lnSpc>
                <a:spcPts val="2300"/>
              </a:lnSpc>
              <a:buNone/>
            </a:pPr>
            <a:r>
              <a:rPr lang="en-US" sz="1450" dirty="0">
                <a:solidFill>
                  <a:srgbClr val="EEEFF5"/>
                </a:solidFill>
                <a:latin typeface="Montserrat" pitchFamily="34" charset="0"/>
                <a:ea typeface="Montserrat" pitchFamily="34" charset="-122"/>
                <a:cs typeface="Montserrat" pitchFamily="34" charset="-120"/>
              </a:rPr>
              <a:t>Dimensionality Reduction</a:t>
            </a:r>
            <a:endParaRPr lang="en-US" sz="1450" dirty="0"/>
          </a:p>
        </p:txBody>
      </p:sp>
      <p:sp>
        <p:nvSpPr>
          <p:cNvPr id="14" name="Text 11"/>
          <p:cNvSpPr/>
          <p:nvPr/>
        </p:nvSpPr>
        <p:spPr>
          <a:xfrm>
            <a:off x="10246400" y="6369010"/>
            <a:ext cx="3547467" cy="884039"/>
          </a:xfrm>
          <a:prstGeom prst="rect">
            <a:avLst/>
          </a:prstGeom>
          <a:noFill/>
          <a:ln/>
        </p:spPr>
        <p:txBody>
          <a:bodyPr wrap="square" lIns="0" tIns="0" rIns="0" bIns="0" rtlCol="0" anchor="t"/>
          <a:lstStyle/>
          <a:p>
            <a:pPr indent="0" marL="0">
              <a:lnSpc>
                <a:spcPts val="2300"/>
              </a:lnSpc>
              <a:buNone/>
            </a:pPr>
            <a:r>
              <a:rPr lang="en-US" sz="1450" dirty="0">
                <a:solidFill>
                  <a:srgbClr val="EEEFF5"/>
                </a:solidFill>
                <a:latin typeface="Montserrat" pitchFamily="34" charset="0"/>
                <a:ea typeface="Montserrat" pitchFamily="34" charset="-122"/>
                <a:cs typeface="Montserrat" pitchFamily="34" charset="-120"/>
              </a:rPr>
              <a:t>Simplifies data by reducing the number of variables, making it easier to analyze and visualize.</a:t>
            </a:r>
            <a:endParaRPr lang="en-US" sz="14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00643" y="506730"/>
            <a:ext cx="6185535" cy="577453"/>
          </a:xfrm>
          <a:prstGeom prst="rect">
            <a:avLst/>
          </a:prstGeom>
          <a:noFill/>
          <a:ln/>
        </p:spPr>
        <p:txBody>
          <a:bodyPr wrap="none" lIns="0" tIns="0" rIns="0" bIns="0" rtlCol="0" anchor="t"/>
          <a:lstStyle/>
          <a:p>
            <a:pPr indent="0" marL="0">
              <a:lnSpc>
                <a:spcPts val="4500"/>
              </a:lnSpc>
              <a:buNone/>
            </a:pPr>
            <a:r>
              <a:rPr lang="en-US" sz="3600" b="1" dirty="0">
                <a:solidFill>
                  <a:srgbClr val="9998FF"/>
                </a:solidFill>
                <a:latin typeface="Barlow" pitchFamily="34" charset="0"/>
                <a:ea typeface="Barlow" pitchFamily="34" charset="-122"/>
                <a:cs typeface="Barlow" pitchFamily="34" charset="-120"/>
              </a:rPr>
              <a:t>Neural Network Fundamentals</a:t>
            </a:r>
            <a:endParaRPr lang="en-US" sz="3600" dirty="0"/>
          </a:p>
        </p:txBody>
      </p:sp>
      <p:sp>
        <p:nvSpPr>
          <p:cNvPr id="4" name="Text 1"/>
          <p:cNvSpPr/>
          <p:nvPr/>
        </p:nvSpPr>
        <p:spPr>
          <a:xfrm>
            <a:off x="6100643" y="1347430"/>
            <a:ext cx="7915513" cy="1965246"/>
          </a:xfrm>
          <a:prstGeom prst="rect">
            <a:avLst/>
          </a:prstGeom>
          <a:noFill/>
          <a:ln/>
        </p:spPr>
        <p:txBody>
          <a:bodyPr wrap="square" lIns="0" tIns="0" rIns="0" bIns="0" rtlCol="0" anchor="t"/>
          <a:lstStyle/>
          <a:p>
            <a:pPr indent="0" marL="0">
              <a:lnSpc>
                <a:spcPts val="2200"/>
              </a:lnSpc>
              <a:buNone/>
            </a:pPr>
            <a:r>
              <a:rPr lang="en-US" sz="1350" dirty="0">
                <a:solidFill>
                  <a:srgbClr val="EEEFF5"/>
                </a:solidFill>
                <a:latin typeface="Montserrat" pitchFamily="34" charset="0"/>
                <a:ea typeface="Montserrat" pitchFamily="34" charset="-122"/>
                <a:cs typeface="Montserrat" pitchFamily="34" charset="-120"/>
              </a:rPr>
              <a:t>Neural Networks are powerful machine learning models inspired by the structure and function of the human brain. They are composed of interconnected nodes organized in layers, where each node performs a simple calculation. Data flows through these layers, being transformed and processed as it moves from input to output. The connections between nodes, known as "weights," are adjusted during training to optimize the network's ability to learn and perform specific tasks. These networks are remarkably flexible and adaptable, capable of solving complex problems in various domains.</a:t>
            </a:r>
            <a:endParaRPr lang="en-US" sz="1350" dirty="0"/>
          </a:p>
        </p:txBody>
      </p:sp>
      <p:pic>
        <p:nvPicPr>
          <p:cNvPr id="5" name="Image 1" descr="preencoded.png">    </p:cNvPr>
          <p:cNvPicPr>
            <a:picLocks noChangeAspect="1"/>
          </p:cNvPicPr>
          <p:nvPr/>
        </p:nvPicPr>
        <p:blipFill>
          <a:blip r:embed="rId2"/>
          <a:stretch>
            <a:fillRect/>
          </a:stretch>
        </p:blipFill>
        <p:spPr>
          <a:xfrm>
            <a:off x="6100643" y="3510082"/>
            <a:ext cx="877610" cy="1404223"/>
          </a:xfrm>
          <a:prstGeom prst="rect">
            <a:avLst/>
          </a:prstGeom>
        </p:spPr>
      </p:pic>
      <p:sp>
        <p:nvSpPr>
          <p:cNvPr id="6" name="Text 2"/>
          <p:cNvSpPr/>
          <p:nvPr/>
        </p:nvSpPr>
        <p:spPr>
          <a:xfrm>
            <a:off x="7241500" y="3685580"/>
            <a:ext cx="2309574" cy="288727"/>
          </a:xfrm>
          <a:prstGeom prst="rect">
            <a:avLst/>
          </a:prstGeom>
          <a:noFill/>
          <a:ln/>
        </p:spPr>
        <p:txBody>
          <a:bodyPr wrap="none" lIns="0" tIns="0" rIns="0" bIns="0" rtlCol="0" anchor="t"/>
          <a:lstStyle/>
          <a:p>
            <a:pPr algn="l" indent="0" marL="0">
              <a:lnSpc>
                <a:spcPts val="2250"/>
              </a:lnSpc>
              <a:buNone/>
            </a:pPr>
            <a:r>
              <a:rPr lang="en-US" sz="1800" b="1" dirty="0">
                <a:solidFill>
                  <a:srgbClr val="EEEFF5"/>
                </a:solidFill>
                <a:latin typeface="Barlow" pitchFamily="34" charset="0"/>
                <a:ea typeface="Barlow" pitchFamily="34" charset="-122"/>
                <a:cs typeface="Barlow" pitchFamily="34" charset="-120"/>
              </a:rPr>
              <a:t>Input Layer</a:t>
            </a:r>
            <a:endParaRPr lang="en-US" sz="1800" dirty="0"/>
          </a:p>
        </p:txBody>
      </p:sp>
      <p:sp>
        <p:nvSpPr>
          <p:cNvPr id="7" name="Text 3"/>
          <p:cNvSpPr/>
          <p:nvPr/>
        </p:nvSpPr>
        <p:spPr>
          <a:xfrm>
            <a:off x="7241500" y="4079558"/>
            <a:ext cx="6774656" cy="561499"/>
          </a:xfrm>
          <a:prstGeom prst="rect">
            <a:avLst/>
          </a:prstGeom>
          <a:noFill/>
          <a:ln/>
        </p:spPr>
        <p:txBody>
          <a:bodyPr wrap="square" lIns="0" tIns="0" rIns="0" bIns="0" rtlCol="0" anchor="t"/>
          <a:lstStyle/>
          <a:p>
            <a:pPr algn="l" indent="0" marL="0">
              <a:lnSpc>
                <a:spcPts val="2200"/>
              </a:lnSpc>
              <a:buNone/>
            </a:pPr>
            <a:r>
              <a:rPr lang="en-US" sz="1350" dirty="0">
                <a:solidFill>
                  <a:srgbClr val="EEEFF5"/>
                </a:solidFill>
                <a:latin typeface="Montserrat" pitchFamily="34" charset="0"/>
                <a:ea typeface="Montserrat" pitchFamily="34" charset="-122"/>
                <a:cs typeface="Montserrat" pitchFamily="34" charset="-120"/>
              </a:rPr>
              <a:t>The input layer receives the raw data, representing the features of the problem being solved.</a:t>
            </a:r>
            <a:endParaRPr lang="en-US" sz="1350" dirty="0"/>
          </a:p>
        </p:txBody>
      </p:sp>
      <p:pic>
        <p:nvPicPr>
          <p:cNvPr id="8" name="Image 2" descr="preencoded.png">    </p:cNvPr>
          <p:cNvPicPr>
            <a:picLocks noChangeAspect="1"/>
          </p:cNvPicPr>
          <p:nvPr/>
        </p:nvPicPr>
        <p:blipFill>
          <a:blip r:embed="rId3"/>
          <a:stretch>
            <a:fillRect/>
          </a:stretch>
        </p:blipFill>
        <p:spPr>
          <a:xfrm>
            <a:off x="6100643" y="4914305"/>
            <a:ext cx="877610" cy="1404223"/>
          </a:xfrm>
          <a:prstGeom prst="rect">
            <a:avLst/>
          </a:prstGeom>
        </p:spPr>
      </p:pic>
      <p:sp>
        <p:nvSpPr>
          <p:cNvPr id="9" name="Text 4"/>
          <p:cNvSpPr/>
          <p:nvPr/>
        </p:nvSpPr>
        <p:spPr>
          <a:xfrm>
            <a:off x="7241500" y="5089803"/>
            <a:ext cx="2309574" cy="288727"/>
          </a:xfrm>
          <a:prstGeom prst="rect">
            <a:avLst/>
          </a:prstGeom>
          <a:noFill/>
          <a:ln/>
        </p:spPr>
        <p:txBody>
          <a:bodyPr wrap="none" lIns="0" tIns="0" rIns="0" bIns="0" rtlCol="0" anchor="t"/>
          <a:lstStyle/>
          <a:p>
            <a:pPr algn="l" indent="0" marL="0">
              <a:lnSpc>
                <a:spcPts val="2250"/>
              </a:lnSpc>
              <a:buNone/>
            </a:pPr>
            <a:r>
              <a:rPr lang="en-US" sz="1800" b="1" dirty="0">
                <a:solidFill>
                  <a:srgbClr val="EEEFF5"/>
                </a:solidFill>
                <a:latin typeface="Barlow" pitchFamily="34" charset="0"/>
                <a:ea typeface="Barlow" pitchFamily="34" charset="-122"/>
                <a:cs typeface="Barlow" pitchFamily="34" charset="-120"/>
              </a:rPr>
              <a:t>Hidden Layers</a:t>
            </a:r>
            <a:endParaRPr lang="en-US" sz="1800" dirty="0"/>
          </a:p>
        </p:txBody>
      </p:sp>
      <p:sp>
        <p:nvSpPr>
          <p:cNvPr id="10" name="Text 5"/>
          <p:cNvSpPr/>
          <p:nvPr/>
        </p:nvSpPr>
        <p:spPr>
          <a:xfrm>
            <a:off x="7241500" y="5483781"/>
            <a:ext cx="6774656" cy="561499"/>
          </a:xfrm>
          <a:prstGeom prst="rect">
            <a:avLst/>
          </a:prstGeom>
          <a:noFill/>
          <a:ln/>
        </p:spPr>
        <p:txBody>
          <a:bodyPr wrap="square" lIns="0" tIns="0" rIns="0" bIns="0" rtlCol="0" anchor="t"/>
          <a:lstStyle/>
          <a:p>
            <a:pPr algn="l" indent="0" marL="0">
              <a:lnSpc>
                <a:spcPts val="2200"/>
              </a:lnSpc>
              <a:buNone/>
            </a:pPr>
            <a:r>
              <a:rPr lang="en-US" sz="1350" dirty="0">
                <a:solidFill>
                  <a:srgbClr val="EEEFF5"/>
                </a:solidFill>
                <a:latin typeface="Montserrat" pitchFamily="34" charset="0"/>
                <a:ea typeface="Montserrat" pitchFamily="34" charset="-122"/>
                <a:cs typeface="Montserrat" pitchFamily="34" charset="-120"/>
              </a:rPr>
              <a:t>Hidden layers perform computations on the input data, extracting complex patterns and features.</a:t>
            </a:r>
            <a:endParaRPr lang="en-US" sz="1350" dirty="0"/>
          </a:p>
        </p:txBody>
      </p:sp>
      <p:pic>
        <p:nvPicPr>
          <p:cNvPr id="11" name="Image 3" descr="preencoded.png">    </p:cNvPr>
          <p:cNvPicPr>
            <a:picLocks noChangeAspect="1"/>
          </p:cNvPicPr>
          <p:nvPr/>
        </p:nvPicPr>
        <p:blipFill>
          <a:blip r:embed="rId4"/>
          <a:stretch>
            <a:fillRect/>
          </a:stretch>
        </p:blipFill>
        <p:spPr>
          <a:xfrm>
            <a:off x="6100643" y="6318528"/>
            <a:ext cx="877610" cy="1404223"/>
          </a:xfrm>
          <a:prstGeom prst="rect">
            <a:avLst/>
          </a:prstGeom>
        </p:spPr>
      </p:pic>
      <p:sp>
        <p:nvSpPr>
          <p:cNvPr id="12" name="Text 6"/>
          <p:cNvSpPr/>
          <p:nvPr/>
        </p:nvSpPr>
        <p:spPr>
          <a:xfrm>
            <a:off x="7241500" y="6494026"/>
            <a:ext cx="2309574" cy="288727"/>
          </a:xfrm>
          <a:prstGeom prst="rect">
            <a:avLst/>
          </a:prstGeom>
          <a:noFill/>
          <a:ln/>
        </p:spPr>
        <p:txBody>
          <a:bodyPr wrap="none" lIns="0" tIns="0" rIns="0" bIns="0" rtlCol="0" anchor="t"/>
          <a:lstStyle/>
          <a:p>
            <a:pPr algn="l" indent="0" marL="0">
              <a:lnSpc>
                <a:spcPts val="2250"/>
              </a:lnSpc>
              <a:buNone/>
            </a:pPr>
            <a:r>
              <a:rPr lang="en-US" sz="1800" b="1" dirty="0">
                <a:solidFill>
                  <a:srgbClr val="EEEFF5"/>
                </a:solidFill>
                <a:latin typeface="Barlow" pitchFamily="34" charset="0"/>
                <a:ea typeface="Barlow" pitchFamily="34" charset="-122"/>
                <a:cs typeface="Barlow" pitchFamily="34" charset="-120"/>
              </a:rPr>
              <a:t>Output Layer</a:t>
            </a:r>
            <a:endParaRPr lang="en-US" sz="1800" dirty="0"/>
          </a:p>
        </p:txBody>
      </p:sp>
      <p:sp>
        <p:nvSpPr>
          <p:cNvPr id="13" name="Text 7"/>
          <p:cNvSpPr/>
          <p:nvPr/>
        </p:nvSpPr>
        <p:spPr>
          <a:xfrm>
            <a:off x="7241500" y="6888004"/>
            <a:ext cx="6774656" cy="561499"/>
          </a:xfrm>
          <a:prstGeom prst="rect">
            <a:avLst/>
          </a:prstGeom>
          <a:noFill/>
          <a:ln/>
        </p:spPr>
        <p:txBody>
          <a:bodyPr wrap="square" lIns="0" tIns="0" rIns="0" bIns="0" rtlCol="0" anchor="t"/>
          <a:lstStyle/>
          <a:p>
            <a:pPr algn="l" indent="0" marL="0">
              <a:lnSpc>
                <a:spcPts val="2200"/>
              </a:lnSpc>
              <a:buNone/>
            </a:pPr>
            <a:r>
              <a:rPr lang="en-US" sz="1350" dirty="0">
                <a:solidFill>
                  <a:srgbClr val="EEEFF5"/>
                </a:solidFill>
                <a:latin typeface="Montserrat" pitchFamily="34" charset="0"/>
                <a:ea typeface="Montserrat" pitchFamily="34" charset="-122"/>
                <a:cs typeface="Montserrat" pitchFamily="34" charset="-120"/>
              </a:rPr>
              <a:t>The output layer produces the final result, representing the model's prediction or classification.</a:t>
            </a:r>
            <a:endParaRPr lang="en-US" sz="13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02191" y="649129"/>
            <a:ext cx="5915620" cy="578763"/>
          </a:xfrm>
          <a:prstGeom prst="rect">
            <a:avLst/>
          </a:prstGeom>
          <a:noFill/>
          <a:ln/>
        </p:spPr>
        <p:txBody>
          <a:bodyPr wrap="none" lIns="0" tIns="0" rIns="0" bIns="0" rtlCol="0" anchor="t"/>
          <a:lstStyle/>
          <a:p>
            <a:pPr indent="0" marL="0">
              <a:lnSpc>
                <a:spcPts val="4550"/>
              </a:lnSpc>
              <a:buNone/>
            </a:pPr>
            <a:r>
              <a:rPr lang="en-US" sz="3600" b="1" dirty="0">
                <a:solidFill>
                  <a:srgbClr val="9998FF"/>
                </a:solidFill>
                <a:latin typeface="Barlow" pitchFamily="34" charset="0"/>
                <a:ea typeface="Barlow" pitchFamily="34" charset="-122"/>
                <a:cs typeface="Barlow" pitchFamily="34" charset="-120"/>
              </a:rPr>
              <a:t>Deep Learning Architectures</a:t>
            </a:r>
            <a:endParaRPr lang="en-US" sz="3600" dirty="0"/>
          </a:p>
        </p:txBody>
      </p:sp>
      <p:sp>
        <p:nvSpPr>
          <p:cNvPr id="4" name="Text 1"/>
          <p:cNvSpPr/>
          <p:nvPr/>
        </p:nvSpPr>
        <p:spPr>
          <a:xfrm>
            <a:off x="6102191" y="1491734"/>
            <a:ext cx="7912417" cy="1407319"/>
          </a:xfrm>
          <a:prstGeom prst="rect">
            <a:avLst/>
          </a:prstGeom>
          <a:noFill/>
          <a:ln/>
        </p:spPr>
        <p:txBody>
          <a:bodyPr wrap="square" lIns="0" tIns="0" rIns="0" bIns="0" rtlCol="0" anchor="t"/>
          <a:lstStyle/>
          <a:p>
            <a:pPr indent="0" marL="0">
              <a:lnSpc>
                <a:spcPts val="2200"/>
              </a:lnSpc>
              <a:buNone/>
            </a:pPr>
            <a:r>
              <a:rPr lang="en-US" sz="1350" dirty="0">
                <a:solidFill>
                  <a:srgbClr val="EEEFF5"/>
                </a:solidFill>
                <a:latin typeface="Montserrat" pitchFamily="34" charset="0"/>
                <a:ea typeface="Montserrat" pitchFamily="34" charset="-122"/>
                <a:cs typeface="Montserrat" pitchFamily="34" charset="-120"/>
              </a:rPr>
              <a:t>Deep Learning is a subfield of machine learning that utilizes deep neural networks, characterized by their numerous layers and interconnected nodes. These architectures are capable of learning highly complex patterns and features from large datasets. The depth of these networks enables them to handle challenging tasks that require sophisticated understanding and reasoning.</a:t>
            </a:r>
            <a:endParaRPr lang="en-US" sz="1350" dirty="0"/>
          </a:p>
        </p:txBody>
      </p:sp>
      <p:sp>
        <p:nvSpPr>
          <p:cNvPr id="5" name="Shape 2"/>
          <p:cNvSpPr/>
          <p:nvPr/>
        </p:nvSpPr>
        <p:spPr>
          <a:xfrm>
            <a:off x="6102191" y="3096935"/>
            <a:ext cx="3868341" cy="2435304"/>
          </a:xfrm>
          <a:prstGeom prst="roundRect">
            <a:avLst>
              <a:gd name="adj" fmla="val 6502"/>
            </a:avLst>
          </a:prstGeom>
          <a:solidFill>
            <a:srgbClr val="282C32"/>
          </a:solidFill>
          <a:ln/>
        </p:spPr>
      </p:sp>
      <p:sp>
        <p:nvSpPr>
          <p:cNvPr id="6" name="Text 3"/>
          <p:cNvSpPr/>
          <p:nvPr/>
        </p:nvSpPr>
        <p:spPr>
          <a:xfrm>
            <a:off x="6278047" y="3272790"/>
            <a:ext cx="2356247" cy="289322"/>
          </a:xfrm>
          <a:prstGeom prst="rect">
            <a:avLst/>
          </a:prstGeom>
          <a:noFill/>
          <a:ln/>
        </p:spPr>
        <p:txBody>
          <a:bodyPr wrap="none" lIns="0" tIns="0" rIns="0" bIns="0" rtlCol="0" anchor="t"/>
          <a:lstStyle/>
          <a:p>
            <a:pPr indent="0" marL="0">
              <a:lnSpc>
                <a:spcPts val="2250"/>
              </a:lnSpc>
              <a:buNone/>
            </a:pPr>
            <a:r>
              <a:rPr lang="en-US" sz="1800" b="1" dirty="0">
                <a:solidFill>
                  <a:srgbClr val="EEEFF5"/>
                </a:solidFill>
                <a:latin typeface="Barlow" pitchFamily="34" charset="0"/>
                <a:ea typeface="Barlow" pitchFamily="34" charset="-122"/>
                <a:cs typeface="Barlow" pitchFamily="34" charset="-120"/>
              </a:rPr>
              <a:t>Feedforward Networks</a:t>
            </a:r>
            <a:endParaRPr lang="en-US" sz="1800" dirty="0"/>
          </a:p>
        </p:txBody>
      </p:sp>
      <p:sp>
        <p:nvSpPr>
          <p:cNvPr id="7" name="Text 4"/>
          <p:cNvSpPr/>
          <p:nvPr/>
        </p:nvSpPr>
        <p:spPr>
          <a:xfrm>
            <a:off x="6278047" y="3667601"/>
            <a:ext cx="3516630" cy="1407319"/>
          </a:xfrm>
          <a:prstGeom prst="rect">
            <a:avLst/>
          </a:prstGeom>
          <a:noFill/>
          <a:ln/>
        </p:spPr>
        <p:txBody>
          <a:bodyPr wrap="square" lIns="0" tIns="0" rIns="0" bIns="0" rtlCol="0" anchor="t"/>
          <a:lstStyle/>
          <a:p>
            <a:pPr indent="0" marL="0">
              <a:lnSpc>
                <a:spcPts val="2200"/>
              </a:lnSpc>
              <a:buNone/>
            </a:pPr>
            <a:r>
              <a:rPr lang="en-US" sz="1350" dirty="0">
                <a:solidFill>
                  <a:srgbClr val="EEEFF5"/>
                </a:solidFill>
                <a:latin typeface="Montserrat" pitchFamily="34" charset="0"/>
                <a:ea typeface="Montserrat" pitchFamily="34" charset="-122"/>
                <a:cs typeface="Montserrat" pitchFamily="34" charset="-120"/>
              </a:rPr>
              <a:t>Information flows in a single direction, from input to output, without any feedback loops. These networks are well-suited for tasks like image classification and regression.</a:t>
            </a:r>
            <a:endParaRPr lang="en-US" sz="1350" dirty="0"/>
          </a:p>
        </p:txBody>
      </p:sp>
      <p:sp>
        <p:nvSpPr>
          <p:cNvPr id="8" name="Shape 5"/>
          <p:cNvSpPr/>
          <p:nvPr/>
        </p:nvSpPr>
        <p:spPr>
          <a:xfrm>
            <a:off x="10146387" y="3096935"/>
            <a:ext cx="3868341" cy="2435304"/>
          </a:xfrm>
          <a:prstGeom prst="roundRect">
            <a:avLst>
              <a:gd name="adj" fmla="val 6502"/>
            </a:avLst>
          </a:prstGeom>
          <a:solidFill>
            <a:srgbClr val="282C32"/>
          </a:solidFill>
          <a:ln/>
        </p:spPr>
      </p:sp>
      <p:sp>
        <p:nvSpPr>
          <p:cNvPr id="9" name="Text 6"/>
          <p:cNvSpPr/>
          <p:nvPr/>
        </p:nvSpPr>
        <p:spPr>
          <a:xfrm>
            <a:off x="10322243" y="3272790"/>
            <a:ext cx="2314932" cy="289322"/>
          </a:xfrm>
          <a:prstGeom prst="rect">
            <a:avLst/>
          </a:prstGeom>
          <a:noFill/>
          <a:ln/>
        </p:spPr>
        <p:txBody>
          <a:bodyPr wrap="none" lIns="0" tIns="0" rIns="0" bIns="0" rtlCol="0" anchor="t"/>
          <a:lstStyle/>
          <a:p>
            <a:pPr indent="0" marL="0">
              <a:lnSpc>
                <a:spcPts val="2250"/>
              </a:lnSpc>
              <a:buNone/>
            </a:pPr>
            <a:r>
              <a:rPr lang="en-US" sz="1800" b="1" dirty="0">
                <a:solidFill>
                  <a:srgbClr val="EEEFF5"/>
                </a:solidFill>
                <a:latin typeface="Barlow" pitchFamily="34" charset="0"/>
                <a:ea typeface="Barlow" pitchFamily="34" charset="-122"/>
                <a:cs typeface="Barlow" pitchFamily="34" charset="-120"/>
              </a:rPr>
              <a:t>Recurrent Networks</a:t>
            </a:r>
            <a:endParaRPr lang="en-US" sz="1800" dirty="0"/>
          </a:p>
        </p:txBody>
      </p:sp>
      <p:sp>
        <p:nvSpPr>
          <p:cNvPr id="10" name="Text 7"/>
          <p:cNvSpPr/>
          <p:nvPr/>
        </p:nvSpPr>
        <p:spPr>
          <a:xfrm>
            <a:off x="10322243" y="3667601"/>
            <a:ext cx="3516630" cy="1688783"/>
          </a:xfrm>
          <a:prstGeom prst="rect">
            <a:avLst/>
          </a:prstGeom>
          <a:noFill/>
          <a:ln/>
        </p:spPr>
        <p:txBody>
          <a:bodyPr wrap="square" lIns="0" tIns="0" rIns="0" bIns="0" rtlCol="0" anchor="t"/>
          <a:lstStyle/>
          <a:p>
            <a:pPr indent="0" marL="0">
              <a:lnSpc>
                <a:spcPts val="2200"/>
              </a:lnSpc>
              <a:buNone/>
            </a:pPr>
            <a:r>
              <a:rPr lang="en-US" sz="1350" dirty="0">
                <a:solidFill>
                  <a:srgbClr val="EEEFF5"/>
                </a:solidFill>
                <a:latin typeface="Montserrat" pitchFamily="34" charset="0"/>
                <a:ea typeface="Montserrat" pitchFamily="34" charset="-122"/>
                <a:cs typeface="Montserrat" pitchFamily="34" charset="-120"/>
              </a:rPr>
              <a:t>Recurrent Neural Networks (RNNs) have feedback loops, allowing them to process sequential data, such as text, speech, and time series. They excel in tasks like language modeling, machine translation, and sentiment analysis.</a:t>
            </a:r>
            <a:endParaRPr lang="en-US" sz="1350" dirty="0"/>
          </a:p>
        </p:txBody>
      </p:sp>
      <p:sp>
        <p:nvSpPr>
          <p:cNvPr id="11" name="Shape 8"/>
          <p:cNvSpPr/>
          <p:nvPr/>
        </p:nvSpPr>
        <p:spPr>
          <a:xfrm>
            <a:off x="6102191" y="5708094"/>
            <a:ext cx="7912417" cy="1872377"/>
          </a:xfrm>
          <a:prstGeom prst="roundRect">
            <a:avLst>
              <a:gd name="adj" fmla="val 8457"/>
            </a:avLst>
          </a:prstGeom>
          <a:solidFill>
            <a:srgbClr val="282C32"/>
          </a:solidFill>
          <a:ln/>
        </p:spPr>
      </p:sp>
      <p:sp>
        <p:nvSpPr>
          <p:cNvPr id="12" name="Text 9"/>
          <p:cNvSpPr/>
          <p:nvPr/>
        </p:nvSpPr>
        <p:spPr>
          <a:xfrm>
            <a:off x="6278047" y="5883950"/>
            <a:ext cx="2436376" cy="289322"/>
          </a:xfrm>
          <a:prstGeom prst="rect">
            <a:avLst/>
          </a:prstGeom>
          <a:noFill/>
          <a:ln/>
        </p:spPr>
        <p:txBody>
          <a:bodyPr wrap="none" lIns="0" tIns="0" rIns="0" bIns="0" rtlCol="0" anchor="t"/>
          <a:lstStyle/>
          <a:p>
            <a:pPr indent="0" marL="0">
              <a:lnSpc>
                <a:spcPts val="2250"/>
              </a:lnSpc>
              <a:buNone/>
            </a:pPr>
            <a:r>
              <a:rPr lang="en-US" sz="1800" b="1" dirty="0">
                <a:solidFill>
                  <a:srgbClr val="EEEFF5"/>
                </a:solidFill>
                <a:latin typeface="Barlow" pitchFamily="34" charset="0"/>
                <a:ea typeface="Barlow" pitchFamily="34" charset="-122"/>
                <a:cs typeface="Barlow" pitchFamily="34" charset="-120"/>
              </a:rPr>
              <a:t>Convolutional Networks</a:t>
            </a:r>
            <a:endParaRPr lang="en-US" sz="1800" dirty="0"/>
          </a:p>
        </p:txBody>
      </p:sp>
      <p:sp>
        <p:nvSpPr>
          <p:cNvPr id="13" name="Text 10"/>
          <p:cNvSpPr/>
          <p:nvPr/>
        </p:nvSpPr>
        <p:spPr>
          <a:xfrm>
            <a:off x="6278047" y="6278761"/>
            <a:ext cx="7560707" cy="1125855"/>
          </a:xfrm>
          <a:prstGeom prst="rect">
            <a:avLst/>
          </a:prstGeom>
          <a:noFill/>
          <a:ln/>
        </p:spPr>
        <p:txBody>
          <a:bodyPr wrap="square" lIns="0" tIns="0" rIns="0" bIns="0" rtlCol="0" anchor="t"/>
          <a:lstStyle/>
          <a:p>
            <a:pPr indent="0" marL="0">
              <a:lnSpc>
                <a:spcPts val="2200"/>
              </a:lnSpc>
              <a:buNone/>
            </a:pPr>
            <a:r>
              <a:rPr lang="en-US" sz="1350" dirty="0">
                <a:solidFill>
                  <a:srgbClr val="EEEFF5"/>
                </a:solidFill>
                <a:latin typeface="Montserrat" pitchFamily="34" charset="0"/>
                <a:ea typeface="Montserrat" pitchFamily="34" charset="-122"/>
                <a:cs typeface="Montserrat" pitchFamily="34" charset="-120"/>
              </a:rPr>
              <a:t>Convolutional Neural Networks (CNNs) are designed for image and video processing. They use convolutional filters to extract features and patterns from the spatial structure of data, enabling tasks like object detection, image recognition, and image segmentation.</a:t>
            </a:r>
            <a:endParaRPr lang="en-US" sz="13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037898" y="557808"/>
            <a:ext cx="5651063" cy="518279"/>
          </a:xfrm>
          <a:prstGeom prst="rect">
            <a:avLst/>
          </a:prstGeom>
          <a:noFill/>
          <a:ln/>
        </p:spPr>
        <p:txBody>
          <a:bodyPr wrap="none" lIns="0" tIns="0" rIns="0" bIns="0" rtlCol="0" anchor="t"/>
          <a:lstStyle/>
          <a:p>
            <a:pPr indent="0" marL="0">
              <a:lnSpc>
                <a:spcPts val="4050"/>
              </a:lnSpc>
              <a:buNone/>
            </a:pPr>
            <a:r>
              <a:rPr lang="en-US" sz="3250" b="1" dirty="0">
                <a:solidFill>
                  <a:srgbClr val="9998FF"/>
                </a:solidFill>
                <a:latin typeface="Barlow" pitchFamily="34" charset="0"/>
                <a:ea typeface="Barlow" pitchFamily="34" charset="-122"/>
                <a:cs typeface="Barlow" pitchFamily="34" charset="-120"/>
              </a:rPr>
              <a:t>Convolutional Neural Networks</a:t>
            </a:r>
            <a:endParaRPr lang="en-US" sz="3250" dirty="0"/>
          </a:p>
        </p:txBody>
      </p:sp>
      <p:sp>
        <p:nvSpPr>
          <p:cNvPr id="4" name="Text 1"/>
          <p:cNvSpPr/>
          <p:nvPr/>
        </p:nvSpPr>
        <p:spPr>
          <a:xfrm>
            <a:off x="6037898" y="1312426"/>
            <a:ext cx="8041005" cy="1513046"/>
          </a:xfrm>
          <a:prstGeom prst="rect">
            <a:avLst/>
          </a:prstGeom>
          <a:noFill/>
          <a:ln/>
        </p:spPr>
        <p:txBody>
          <a:bodyPr wrap="square" lIns="0" tIns="0" rIns="0" bIns="0" rtlCol="0" anchor="t"/>
          <a:lstStyle/>
          <a:p>
            <a:pPr indent="0" marL="0">
              <a:lnSpc>
                <a:spcPts val="1950"/>
              </a:lnSpc>
              <a:buNone/>
            </a:pPr>
            <a:r>
              <a:rPr lang="en-US" sz="1200" dirty="0">
                <a:solidFill>
                  <a:srgbClr val="EEEFF5"/>
                </a:solidFill>
                <a:latin typeface="Montserrat" pitchFamily="34" charset="0"/>
                <a:ea typeface="Montserrat" pitchFamily="34" charset="-122"/>
                <a:cs typeface="Montserrat" pitchFamily="34" charset="-120"/>
              </a:rPr>
              <a:t>Convolutional Neural Networks (CNNs) are a specialized type of deep neural network designed for image and video processing. They use convolutional filters, which are small matrices that slide across the input image, extracting specific features, such as edges, textures, and shapes. These features are then processed through multiple layers, progressively extracting higher-level patterns and representations. CNNs have revolutionized image recognition, object detection, and video analysis, enabling applications like autonomous driving, medical imaging, and facial recognition.</a:t>
            </a:r>
            <a:endParaRPr lang="en-US" sz="1200" dirty="0"/>
          </a:p>
        </p:txBody>
      </p:sp>
      <p:pic>
        <p:nvPicPr>
          <p:cNvPr id="5" name="Image 1" descr="preencoded.png">    </p:cNvPr>
          <p:cNvPicPr>
            <a:picLocks noChangeAspect="1"/>
          </p:cNvPicPr>
          <p:nvPr/>
        </p:nvPicPr>
        <p:blipFill>
          <a:blip r:embed="rId2"/>
          <a:stretch>
            <a:fillRect/>
          </a:stretch>
        </p:blipFill>
        <p:spPr>
          <a:xfrm>
            <a:off x="6037898" y="3002637"/>
            <a:ext cx="393859" cy="393859"/>
          </a:xfrm>
          <a:prstGeom prst="rect">
            <a:avLst/>
          </a:prstGeom>
        </p:spPr>
      </p:pic>
      <p:sp>
        <p:nvSpPr>
          <p:cNvPr id="6" name="Text 2"/>
          <p:cNvSpPr/>
          <p:nvPr/>
        </p:nvSpPr>
        <p:spPr>
          <a:xfrm>
            <a:off x="6037898" y="3554016"/>
            <a:ext cx="2073354" cy="259080"/>
          </a:xfrm>
          <a:prstGeom prst="rect">
            <a:avLst/>
          </a:prstGeom>
          <a:noFill/>
          <a:ln/>
        </p:spPr>
        <p:txBody>
          <a:bodyPr wrap="none" lIns="0" tIns="0" rIns="0" bIns="0" rtlCol="0" anchor="t"/>
          <a:lstStyle/>
          <a:p>
            <a:pPr algn="l" indent="0" marL="0">
              <a:lnSpc>
                <a:spcPts val="2000"/>
              </a:lnSpc>
              <a:buNone/>
            </a:pPr>
            <a:r>
              <a:rPr lang="en-US" sz="1600" b="1" dirty="0">
                <a:solidFill>
                  <a:srgbClr val="EEEFF5"/>
                </a:solidFill>
                <a:latin typeface="Barlow" pitchFamily="34" charset="0"/>
                <a:ea typeface="Barlow" pitchFamily="34" charset="-122"/>
                <a:cs typeface="Barlow" pitchFamily="34" charset="-120"/>
              </a:rPr>
              <a:t>Convolutional Filters</a:t>
            </a:r>
            <a:endParaRPr lang="en-US" sz="1600" dirty="0"/>
          </a:p>
        </p:txBody>
      </p:sp>
      <p:sp>
        <p:nvSpPr>
          <p:cNvPr id="7" name="Text 3"/>
          <p:cNvSpPr/>
          <p:nvPr/>
        </p:nvSpPr>
        <p:spPr>
          <a:xfrm>
            <a:off x="6037898" y="3907631"/>
            <a:ext cx="8041005" cy="252174"/>
          </a:xfrm>
          <a:prstGeom prst="rect">
            <a:avLst/>
          </a:prstGeom>
          <a:noFill/>
          <a:ln/>
        </p:spPr>
        <p:txBody>
          <a:bodyPr wrap="none" lIns="0" tIns="0" rIns="0" bIns="0" rtlCol="0" anchor="t"/>
          <a:lstStyle/>
          <a:p>
            <a:pPr algn="l" indent="0" marL="0">
              <a:lnSpc>
                <a:spcPts val="1950"/>
              </a:lnSpc>
              <a:buNone/>
            </a:pPr>
            <a:r>
              <a:rPr lang="en-US" sz="1200" dirty="0">
                <a:solidFill>
                  <a:srgbClr val="EEEFF5"/>
                </a:solidFill>
                <a:latin typeface="Montserrat" pitchFamily="34" charset="0"/>
                <a:ea typeface="Montserrat" pitchFamily="34" charset="-122"/>
                <a:cs typeface="Montserrat" pitchFamily="34" charset="-120"/>
              </a:rPr>
              <a:t>Extract features like edges, textures, and shapes from the image data.</a:t>
            </a:r>
            <a:endParaRPr lang="en-US" sz="1200" dirty="0"/>
          </a:p>
        </p:txBody>
      </p:sp>
      <p:pic>
        <p:nvPicPr>
          <p:cNvPr id="8" name="Image 2" descr="preencoded.png">    </p:cNvPr>
          <p:cNvPicPr>
            <a:picLocks noChangeAspect="1"/>
          </p:cNvPicPr>
          <p:nvPr/>
        </p:nvPicPr>
        <p:blipFill>
          <a:blip r:embed="rId3"/>
          <a:stretch>
            <a:fillRect/>
          </a:stretch>
        </p:blipFill>
        <p:spPr>
          <a:xfrm>
            <a:off x="6037898" y="4632484"/>
            <a:ext cx="393859" cy="393859"/>
          </a:xfrm>
          <a:prstGeom prst="rect">
            <a:avLst/>
          </a:prstGeom>
        </p:spPr>
      </p:pic>
      <p:sp>
        <p:nvSpPr>
          <p:cNvPr id="9" name="Text 4"/>
          <p:cNvSpPr/>
          <p:nvPr/>
        </p:nvSpPr>
        <p:spPr>
          <a:xfrm>
            <a:off x="6037898" y="5183862"/>
            <a:ext cx="2073354" cy="259080"/>
          </a:xfrm>
          <a:prstGeom prst="rect">
            <a:avLst/>
          </a:prstGeom>
          <a:noFill/>
          <a:ln/>
        </p:spPr>
        <p:txBody>
          <a:bodyPr wrap="none" lIns="0" tIns="0" rIns="0" bIns="0" rtlCol="0" anchor="t"/>
          <a:lstStyle/>
          <a:p>
            <a:pPr algn="l" indent="0" marL="0">
              <a:lnSpc>
                <a:spcPts val="2000"/>
              </a:lnSpc>
              <a:buNone/>
            </a:pPr>
            <a:r>
              <a:rPr lang="en-US" sz="1600" b="1" dirty="0">
                <a:solidFill>
                  <a:srgbClr val="EEEFF5"/>
                </a:solidFill>
                <a:latin typeface="Barlow" pitchFamily="34" charset="0"/>
                <a:ea typeface="Barlow" pitchFamily="34" charset="-122"/>
                <a:cs typeface="Barlow" pitchFamily="34" charset="-120"/>
              </a:rPr>
              <a:t>Pooling Layers</a:t>
            </a:r>
            <a:endParaRPr lang="en-US" sz="1600" dirty="0"/>
          </a:p>
        </p:txBody>
      </p:sp>
      <p:sp>
        <p:nvSpPr>
          <p:cNvPr id="10" name="Text 5"/>
          <p:cNvSpPr/>
          <p:nvPr/>
        </p:nvSpPr>
        <p:spPr>
          <a:xfrm>
            <a:off x="6037898" y="5537478"/>
            <a:ext cx="8041005" cy="504349"/>
          </a:xfrm>
          <a:prstGeom prst="rect">
            <a:avLst/>
          </a:prstGeom>
          <a:noFill/>
          <a:ln/>
        </p:spPr>
        <p:txBody>
          <a:bodyPr wrap="square" lIns="0" tIns="0" rIns="0" bIns="0" rtlCol="0" anchor="t"/>
          <a:lstStyle/>
          <a:p>
            <a:pPr algn="l" indent="0" marL="0">
              <a:lnSpc>
                <a:spcPts val="1950"/>
              </a:lnSpc>
              <a:buNone/>
            </a:pPr>
            <a:r>
              <a:rPr lang="en-US" sz="1200" dirty="0">
                <a:solidFill>
                  <a:srgbClr val="EEEFF5"/>
                </a:solidFill>
                <a:latin typeface="Montserrat" pitchFamily="34" charset="0"/>
                <a:ea typeface="Montserrat" pitchFamily="34" charset="-122"/>
                <a:cs typeface="Montserrat" pitchFamily="34" charset="-120"/>
              </a:rPr>
              <a:t>Downsample the feature maps, reducing computational complexity and preserving essential information.</a:t>
            </a:r>
            <a:endParaRPr lang="en-US" sz="1200" dirty="0"/>
          </a:p>
        </p:txBody>
      </p:sp>
      <p:pic>
        <p:nvPicPr>
          <p:cNvPr id="11" name="Image 3" descr="preencoded.png">    </p:cNvPr>
          <p:cNvPicPr>
            <a:picLocks noChangeAspect="1"/>
          </p:cNvPicPr>
          <p:nvPr/>
        </p:nvPicPr>
        <p:blipFill>
          <a:blip r:embed="rId4"/>
          <a:stretch>
            <a:fillRect/>
          </a:stretch>
        </p:blipFill>
        <p:spPr>
          <a:xfrm>
            <a:off x="6037898" y="6514505"/>
            <a:ext cx="393859" cy="393859"/>
          </a:xfrm>
          <a:prstGeom prst="rect">
            <a:avLst/>
          </a:prstGeom>
        </p:spPr>
      </p:pic>
      <p:sp>
        <p:nvSpPr>
          <p:cNvPr id="12" name="Text 6"/>
          <p:cNvSpPr/>
          <p:nvPr/>
        </p:nvSpPr>
        <p:spPr>
          <a:xfrm>
            <a:off x="6037898" y="7065883"/>
            <a:ext cx="2127647" cy="259080"/>
          </a:xfrm>
          <a:prstGeom prst="rect">
            <a:avLst/>
          </a:prstGeom>
          <a:noFill/>
          <a:ln/>
        </p:spPr>
        <p:txBody>
          <a:bodyPr wrap="none" lIns="0" tIns="0" rIns="0" bIns="0" rtlCol="0" anchor="t"/>
          <a:lstStyle/>
          <a:p>
            <a:pPr algn="l" indent="0" marL="0">
              <a:lnSpc>
                <a:spcPts val="2000"/>
              </a:lnSpc>
              <a:buNone/>
            </a:pPr>
            <a:r>
              <a:rPr lang="en-US" sz="1600" b="1" dirty="0">
                <a:solidFill>
                  <a:srgbClr val="EEEFF5"/>
                </a:solidFill>
                <a:latin typeface="Barlow" pitchFamily="34" charset="0"/>
                <a:ea typeface="Barlow" pitchFamily="34" charset="-122"/>
                <a:cs typeface="Barlow" pitchFamily="34" charset="-120"/>
              </a:rPr>
              <a:t>Fully Connected Layers</a:t>
            </a:r>
            <a:endParaRPr lang="en-US" sz="1600" dirty="0"/>
          </a:p>
        </p:txBody>
      </p:sp>
      <p:sp>
        <p:nvSpPr>
          <p:cNvPr id="13" name="Text 7"/>
          <p:cNvSpPr/>
          <p:nvPr/>
        </p:nvSpPr>
        <p:spPr>
          <a:xfrm>
            <a:off x="6037898" y="7419499"/>
            <a:ext cx="8041005" cy="252174"/>
          </a:xfrm>
          <a:prstGeom prst="rect">
            <a:avLst/>
          </a:prstGeom>
          <a:noFill/>
          <a:ln/>
        </p:spPr>
        <p:txBody>
          <a:bodyPr wrap="none" lIns="0" tIns="0" rIns="0" bIns="0" rtlCol="0" anchor="t"/>
          <a:lstStyle/>
          <a:p>
            <a:pPr algn="l" indent="0" marL="0">
              <a:lnSpc>
                <a:spcPts val="1950"/>
              </a:lnSpc>
              <a:buNone/>
            </a:pPr>
            <a:r>
              <a:rPr lang="en-US" sz="1200" dirty="0">
                <a:solidFill>
                  <a:srgbClr val="EEEFF5"/>
                </a:solidFill>
                <a:latin typeface="Montserrat" pitchFamily="34" charset="0"/>
                <a:ea typeface="Montserrat" pitchFamily="34" charset="-122"/>
                <a:cs typeface="Montserrat" pitchFamily="34" charset="-120"/>
              </a:rPr>
              <a:t>Combine the extracted features into a final output, classifying the image or performing other tasks.</a:t>
            </a:r>
            <a:endParaRPr lang="en-US" sz="1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00048" y="621863"/>
            <a:ext cx="5563672" cy="576858"/>
          </a:xfrm>
          <a:prstGeom prst="rect">
            <a:avLst/>
          </a:prstGeom>
          <a:noFill/>
          <a:ln/>
        </p:spPr>
        <p:txBody>
          <a:bodyPr wrap="none" lIns="0" tIns="0" rIns="0" bIns="0" rtlCol="0" anchor="t"/>
          <a:lstStyle/>
          <a:p>
            <a:pPr indent="0" marL="0">
              <a:lnSpc>
                <a:spcPts val="4500"/>
              </a:lnSpc>
              <a:buNone/>
            </a:pPr>
            <a:r>
              <a:rPr lang="en-US" sz="3600" b="1" dirty="0">
                <a:solidFill>
                  <a:srgbClr val="9998FF"/>
                </a:solidFill>
                <a:latin typeface="Barlow" pitchFamily="34" charset="0"/>
                <a:ea typeface="Barlow" pitchFamily="34" charset="-122"/>
                <a:cs typeface="Barlow" pitchFamily="34" charset="-120"/>
              </a:rPr>
              <a:t>Recurrent Neural Networks</a:t>
            </a:r>
            <a:endParaRPr lang="en-US" sz="3600" dirty="0"/>
          </a:p>
        </p:txBody>
      </p:sp>
      <p:sp>
        <p:nvSpPr>
          <p:cNvPr id="4" name="Text 1"/>
          <p:cNvSpPr/>
          <p:nvPr/>
        </p:nvSpPr>
        <p:spPr>
          <a:xfrm>
            <a:off x="6100048" y="1461730"/>
            <a:ext cx="7916704" cy="1402556"/>
          </a:xfrm>
          <a:prstGeom prst="rect">
            <a:avLst/>
          </a:prstGeom>
          <a:noFill/>
          <a:ln/>
        </p:spPr>
        <p:txBody>
          <a:bodyPr wrap="square" lIns="0" tIns="0" rIns="0" bIns="0" rtlCol="0" anchor="t"/>
          <a:lstStyle/>
          <a:p>
            <a:pPr indent="0" marL="0">
              <a:lnSpc>
                <a:spcPts val="2200"/>
              </a:lnSpc>
              <a:buNone/>
            </a:pPr>
            <a:r>
              <a:rPr lang="en-US" sz="1350" dirty="0">
                <a:solidFill>
                  <a:srgbClr val="EEEFF5"/>
                </a:solidFill>
                <a:latin typeface="Montserrat" pitchFamily="34" charset="0"/>
                <a:ea typeface="Montserrat" pitchFamily="34" charset="-122"/>
                <a:cs typeface="Montserrat" pitchFamily="34" charset="-120"/>
              </a:rPr>
              <a:t>Recurrent Neural Networks (RNNs) are designed for processing sequential data, such as text, speech, and time series. They incorporate feedback loops, allowing them to maintain a memory of previous inputs, making them suitable for tasks that involve understanding context and dependencies in sequential data. RNNs are widely used in language modeling, machine translation, speech recognition, and natural language processing.</a:t>
            </a:r>
            <a:endParaRPr lang="en-US" sz="1350" dirty="0"/>
          </a:p>
        </p:txBody>
      </p:sp>
      <p:sp>
        <p:nvSpPr>
          <p:cNvPr id="5" name="Shape 2"/>
          <p:cNvSpPr/>
          <p:nvPr/>
        </p:nvSpPr>
        <p:spPr>
          <a:xfrm>
            <a:off x="6351627" y="3061454"/>
            <a:ext cx="22860" cy="4546163"/>
          </a:xfrm>
          <a:prstGeom prst="roundRect">
            <a:avLst>
              <a:gd name="adj" fmla="val 690340"/>
            </a:avLst>
          </a:prstGeom>
          <a:solidFill>
            <a:srgbClr val="60646A"/>
          </a:solidFill>
          <a:ln/>
        </p:spPr>
      </p:sp>
      <p:sp>
        <p:nvSpPr>
          <p:cNvPr id="6" name="Shape 3"/>
          <p:cNvSpPr/>
          <p:nvPr/>
        </p:nvSpPr>
        <p:spPr>
          <a:xfrm>
            <a:off x="6537424" y="3444359"/>
            <a:ext cx="613648" cy="22860"/>
          </a:xfrm>
          <a:prstGeom prst="roundRect">
            <a:avLst>
              <a:gd name="adj" fmla="val 690340"/>
            </a:avLst>
          </a:prstGeom>
          <a:solidFill>
            <a:srgbClr val="60646A"/>
          </a:solidFill>
          <a:ln/>
        </p:spPr>
      </p:sp>
      <p:sp>
        <p:nvSpPr>
          <p:cNvPr id="7" name="Shape 4"/>
          <p:cNvSpPr/>
          <p:nvPr/>
        </p:nvSpPr>
        <p:spPr>
          <a:xfrm>
            <a:off x="6165830" y="3258622"/>
            <a:ext cx="394454" cy="394454"/>
          </a:xfrm>
          <a:prstGeom prst="roundRect">
            <a:avLst>
              <a:gd name="adj" fmla="val 40008"/>
            </a:avLst>
          </a:prstGeom>
          <a:solidFill>
            <a:srgbClr val="282C32"/>
          </a:solidFill>
          <a:ln/>
        </p:spPr>
      </p:sp>
      <p:sp>
        <p:nvSpPr>
          <p:cNvPr id="8" name="Text 5"/>
          <p:cNvSpPr/>
          <p:nvPr/>
        </p:nvSpPr>
        <p:spPr>
          <a:xfrm>
            <a:off x="6313944" y="3317438"/>
            <a:ext cx="98108" cy="276820"/>
          </a:xfrm>
          <a:prstGeom prst="rect">
            <a:avLst/>
          </a:prstGeom>
          <a:noFill/>
          <a:ln/>
        </p:spPr>
        <p:txBody>
          <a:bodyPr wrap="none" lIns="0" tIns="0" rIns="0" bIns="0" rtlCol="0" anchor="t"/>
          <a:lstStyle/>
          <a:p>
            <a:pPr algn="ctr" indent="0" marL="0">
              <a:lnSpc>
                <a:spcPts val="2150"/>
              </a:lnSpc>
              <a:buNone/>
            </a:pPr>
            <a:r>
              <a:rPr lang="en-US" sz="2150" b="1" dirty="0">
                <a:solidFill>
                  <a:srgbClr val="EEEFF5"/>
                </a:solidFill>
                <a:latin typeface="Barlow" pitchFamily="34" charset="0"/>
                <a:ea typeface="Barlow" pitchFamily="34" charset="-122"/>
                <a:cs typeface="Barlow" pitchFamily="34" charset="-120"/>
              </a:rPr>
              <a:t>1</a:t>
            </a:r>
            <a:endParaRPr lang="en-US" sz="2150" dirty="0"/>
          </a:p>
        </p:txBody>
      </p:sp>
      <p:sp>
        <p:nvSpPr>
          <p:cNvPr id="9" name="Text 6"/>
          <p:cNvSpPr/>
          <p:nvPr/>
        </p:nvSpPr>
        <p:spPr>
          <a:xfrm>
            <a:off x="7327344" y="3236714"/>
            <a:ext cx="2307074" cy="288369"/>
          </a:xfrm>
          <a:prstGeom prst="rect">
            <a:avLst/>
          </a:prstGeom>
          <a:noFill/>
          <a:ln/>
        </p:spPr>
        <p:txBody>
          <a:bodyPr wrap="none" lIns="0" tIns="0" rIns="0" bIns="0" rtlCol="0" anchor="t"/>
          <a:lstStyle/>
          <a:p>
            <a:pPr algn="l" indent="0" marL="0">
              <a:lnSpc>
                <a:spcPts val="2250"/>
              </a:lnSpc>
              <a:buNone/>
            </a:pPr>
            <a:r>
              <a:rPr lang="en-US" sz="1800" b="1" dirty="0">
                <a:solidFill>
                  <a:srgbClr val="EEEFF5"/>
                </a:solidFill>
                <a:latin typeface="Barlow" pitchFamily="34" charset="0"/>
                <a:ea typeface="Barlow" pitchFamily="34" charset="-122"/>
                <a:cs typeface="Barlow" pitchFamily="34" charset="-120"/>
              </a:rPr>
              <a:t>Input Sequence</a:t>
            </a:r>
            <a:endParaRPr lang="en-US" sz="1800" dirty="0"/>
          </a:p>
        </p:txBody>
      </p:sp>
      <p:sp>
        <p:nvSpPr>
          <p:cNvPr id="10" name="Text 7"/>
          <p:cNvSpPr/>
          <p:nvPr/>
        </p:nvSpPr>
        <p:spPr>
          <a:xfrm>
            <a:off x="7327344" y="3630216"/>
            <a:ext cx="6689408" cy="561023"/>
          </a:xfrm>
          <a:prstGeom prst="rect">
            <a:avLst/>
          </a:prstGeom>
          <a:noFill/>
          <a:ln/>
        </p:spPr>
        <p:txBody>
          <a:bodyPr wrap="square" lIns="0" tIns="0" rIns="0" bIns="0" rtlCol="0" anchor="t"/>
          <a:lstStyle/>
          <a:p>
            <a:pPr algn="l" indent="0" marL="0">
              <a:lnSpc>
                <a:spcPts val="2200"/>
              </a:lnSpc>
              <a:buNone/>
            </a:pPr>
            <a:r>
              <a:rPr lang="en-US" sz="1350" dirty="0">
                <a:solidFill>
                  <a:srgbClr val="EEEFF5"/>
                </a:solidFill>
                <a:latin typeface="Montserrat" pitchFamily="34" charset="0"/>
                <a:ea typeface="Montserrat" pitchFamily="34" charset="-122"/>
                <a:cs typeface="Montserrat" pitchFamily="34" charset="-120"/>
              </a:rPr>
              <a:t>The RNN receives a sequence of inputs, one at a time, such as words in a sentence or time steps in a time series.</a:t>
            </a:r>
            <a:endParaRPr lang="en-US" sz="1350" dirty="0"/>
          </a:p>
        </p:txBody>
      </p:sp>
      <p:sp>
        <p:nvSpPr>
          <p:cNvPr id="11" name="Shape 8"/>
          <p:cNvSpPr/>
          <p:nvPr/>
        </p:nvSpPr>
        <p:spPr>
          <a:xfrm>
            <a:off x="6537424" y="4924663"/>
            <a:ext cx="613648" cy="22860"/>
          </a:xfrm>
          <a:prstGeom prst="roundRect">
            <a:avLst>
              <a:gd name="adj" fmla="val 690340"/>
            </a:avLst>
          </a:prstGeom>
          <a:solidFill>
            <a:srgbClr val="60646A"/>
          </a:solidFill>
          <a:ln/>
        </p:spPr>
      </p:sp>
      <p:sp>
        <p:nvSpPr>
          <p:cNvPr id="12" name="Shape 9"/>
          <p:cNvSpPr/>
          <p:nvPr/>
        </p:nvSpPr>
        <p:spPr>
          <a:xfrm>
            <a:off x="6165830" y="4738926"/>
            <a:ext cx="394454" cy="394454"/>
          </a:xfrm>
          <a:prstGeom prst="roundRect">
            <a:avLst>
              <a:gd name="adj" fmla="val 40008"/>
            </a:avLst>
          </a:prstGeom>
          <a:solidFill>
            <a:srgbClr val="282C32"/>
          </a:solidFill>
          <a:ln/>
        </p:spPr>
      </p:sp>
      <p:sp>
        <p:nvSpPr>
          <p:cNvPr id="13" name="Text 10"/>
          <p:cNvSpPr/>
          <p:nvPr/>
        </p:nvSpPr>
        <p:spPr>
          <a:xfrm>
            <a:off x="6285488" y="4797743"/>
            <a:ext cx="155019" cy="276820"/>
          </a:xfrm>
          <a:prstGeom prst="rect">
            <a:avLst/>
          </a:prstGeom>
          <a:noFill/>
          <a:ln/>
        </p:spPr>
        <p:txBody>
          <a:bodyPr wrap="none" lIns="0" tIns="0" rIns="0" bIns="0" rtlCol="0" anchor="t"/>
          <a:lstStyle/>
          <a:p>
            <a:pPr algn="ctr" indent="0" marL="0">
              <a:lnSpc>
                <a:spcPts val="2150"/>
              </a:lnSpc>
              <a:buNone/>
            </a:pPr>
            <a:r>
              <a:rPr lang="en-US" sz="2150" b="1" dirty="0">
                <a:solidFill>
                  <a:srgbClr val="EEEFF5"/>
                </a:solidFill>
                <a:latin typeface="Barlow" pitchFamily="34" charset="0"/>
                <a:ea typeface="Barlow" pitchFamily="34" charset="-122"/>
                <a:cs typeface="Barlow" pitchFamily="34" charset="-120"/>
              </a:rPr>
              <a:t>2</a:t>
            </a:r>
            <a:endParaRPr lang="en-US" sz="2150" dirty="0"/>
          </a:p>
        </p:txBody>
      </p:sp>
      <p:sp>
        <p:nvSpPr>
          <p:cNvPr id="14" name="Text 11"/>
          <p:cNvSpPr/>
          <p:nvPr/>
        </p:nvSpPr>
        <p:spPr>
          <a:xfrm>
            <a:off x="7327344" y="4717018"/>
            <a:ext cx="2307074" cy="288369"/>
          </a:xfrm>
          <a:prstGeom prst="rect">
            <a:avLst/>
          </a:prstGeom>
          <a:noFill/>
          <a:ln/>
        </p:spPr>
        <p:txBody>
          <a:bodyPr wrap="none" lIns="0" tIns="0" rIns="0" bIns="0" rtlCol="0" anchor="t"/>
          <a:lstStyle/>
          <a:p>
            <a:pPr algn="l" indent="0" marL="0">
              <a:lnSpc>
                <a:spcPts val="2250"/>
              </a:lnSpc>
              <a:buNone/>
            </a:pPr>
            <a:r>
              <a:rPr lang="en-US" sz="1800" b="1" dirty="0">
                <a:solidFill>
                  <a:srgbClr val="EEEFF5"/>
                </a:solidFill>
                <a:latin typeface="Barlow" pitchFamily="34" charset="0"/>
                <a:ea typeface="Barlow" pitchFamily="34" charset="-122"/>
                <a:cs typeface="Barlow" pitchFamily="34" charset="-120"/>
              </a:rPr>
              <a:t>Hidden State</a:t>
            </a:r>
            <a:endParaRPr lang="en-US" sz="1800" dirty="0"/>
          </a:p>
        </p:txBody>
      </p:sp>
      <p:sp>
        <p:nvSpPr>
          <p:cNvPr id="15" name="Text 12"/>
          <p:cNvSpPr/>
          <p:nvPr/>
        </p:nvSpPr>
        <p:spPr>
          <a:xfrm>
            <a:off x="7327344" y="5110520"/>
            <a:ext cx="6689408" cy="561023"/>
          </a:xfrm>
          <a:prstGeom prst="rect">
            <a:avLst/>
          </a:prstGeom>
          <a:noFill/>
          <a:ln/>
        </p:spPr>
        <p:txBody>
          <a:bodyPr wrap="square" lIns="0" tIns="0" rIns="0" bIns="0" rtlCol="0" anchor="t"/>
          <a:lstStyle/>
          <a:p>
            <a:pPr algn="l" indent="0" marL="0">
              <a:lnSpc>
                <a:spcPts val="2200"/>
              </a:lnSpc>
              <a:buNone/>
            </a:pPr>
            <a:r>
              <a:rPr lang="en-US" sz="1350" dirty="0">
                <a:solidFill>
                  <a:srgbClr val="EEEFF5"/>
                </a:solidFill>
                <a:latin typeface="Montserrat" pitchFamily="34" charset="0"/>
                <a:ea typeface="Montserrat" pitchFamily="34" charset="-122"/>
                <a:cs typeface="Montserrat" pitchFamily="34" charset="-120"/>
              </a:rPr>
              <a:t>The RNN maintains a hidden state that stores information from previous inputs, allowing it to capture context and dependencies.</a:t>
            </a:r>
            <a:endParaRPr lang="en-US" sz="1350" dirty="0"/>
          </a:p>
        </p:txBody>
      </p:sp>
      <p:sp>
        <p:nvSpPr>
          <p:cNvPr id="16" name="Shape 13"/>
          <p:cNvSpPr/>
          <p:nvPr/>
        </p:nvSpPr>
        <p:spPr>
          <a:xfrm>
            <a:off x="6537424" y="6404967"/>
            <a:ext cx="613648" cy="22860"/>
          </a:xfrm>
          <a:prstGeom prst="roundRect">
            <a:avLst>
              <a:gd name="adj" fmla="val 690340"/>
            </a:avLst>
          </a:prstGeom>
          <a:solidFill>
            <a:srgbClr val="60646A"/>
          </a:solidFill>
          <a:ln/>
        </p:spPr>
      </p:sp>
      <p:sp>
        <p:nvSpPr>
          <p:cNvPr id="17" name="Shape 14"/>
          <p:cNvSpPr/>
          <p:nvPr/>
        </p:nvSpPr>
        <p:spPr>
          <a:xfrm>
            <a:off x="6165830" y="6219230"/>
            <a:ext cx="394454" cy="394454"/>
          </a:xfrm>
          <a:prstGeom prst="roundRect">
            <a:avLst>
              <a:gd name="adj" fmla="val 40008"/>
            </a:avLst>
          </a:prstGeom>
          <a:solidFill>
            <a:srgbClr val="282C32"/>
          </a:solidFill>
          <a:ln/>
        </p:spPr>
      </p:sp>
      <p:sp>
        <p:nvSpPr>
          <p:cNvPr id="18" name="Text 15"/>
          <p:cNvSpPr/>
          <p:nvPr/>
        </p:nvSpPr>
        <p:spPr>
          <a:xfrm>
            <a:off x="6288226" y="6278047"/>
            <a:ext cx="149543" cy="276820"/>
          </a:xfrm>
          <a:prstGeom prst="rect">
            <a:avLst/>
          </a:prstGeom>
          <a:noFill/>
          <a:ln/>
        </p:spPr>
        <p:txBody>
          <a:bodyPr wrap="none" lIns="0" tIns="0" rIns="0" bIns="0" rtlCol="0" anchor="t"/>
          <a:lstStyle/>
          <a:p>
            <a:pPr algn="ctr" indent="0" marL="0">
              <a:lnSpc>
                <a:spcPts val="2150"/>
              </a:lnSpc>
              <a:buNone/>
            </a:pPr>
            <a:r>
              <a:rPr lang="en-US" sz="2150" b="1" dirty="0">
                <a:solidFill>
                  <a:srgbClr val="EEEFF5"/>
                </a:solidFill>
                <a:latin typeface="Barlow" pitchFamily="34" charset="0"/>
                <a:ea typeface="Barlow" pitchFamily="34" charset="-122"/>
                <a:cs typeface="Barlow" pitchFamily="34" charset="-120"/>
              </a:rPr>
              <a:t>3</a:t>
            </a:r>
            <a:endParaRPr lang="en-US" sz="2150" dirty="0"/>
          </a:p>
        </p:txBody>
      </p:sp>
      <p:sp>
        <p:nvSpPr>
          <p:cNvPr id="19" name="Text 16"/>
          <p:cNvSpPr/>
          <p:nvPr/>
        </p:nvSpPr>
        <p:spPr>
          <a:xfrm>
            <a:off x="7327344" y="6197322"/>
            <a:ext cx="2307074" cy="288369"/>
          </a:xfrm>
          <a:prstGeom prst="rect">
            <a:avLst/>
          </a:prstGeom>
          <a:noFill/>
          <a:ln/>
        </p:spPr>
        <p:txBody>
          <a:bodyPr wrap="none" lIns="0" tIns="0" rIns="0" bIns="0" rtlCol="0" anchor="t"/>
          <a:lstStyle/>
          <a:p>
            <a:pPr algn="l" indent="0" marL="0">
              <a:lnSpc>
                <a:spcPts val="2250"/>
              </a:lnSpc>
              <a:buNone/>
            </a:pPr>
            <a:r>
              <a:rPr lang="en-US" sz="1800" b="1" dirty="0">
                <a:solidFill>
                  <a:srgbClr val="EEEFF5"/>
                </a:solidFill>
                <a:latin typeface="Barlow" pitchFamily="34" charset="0"/>
                <a:ea typeface="Barlow" pitchFamily="34" charset="-122"/>
                <a:cs typeface="Barlow" pitchFamily="34" charset="-120"/>
              </a:rPr>
              <a:t>Output Sequence</a:t>
            </a:r>
            <a:endParaRPr lang="en-US" sz="1800" dirty="0"/>
          </a:p>
        </p:txBody>
      </p:sp>
      <p:sp>
        <p:nvSpPr>
          <p:cNvPr id="20" name="Text 17"/>
          <p:cNvSpPr/>
          <p:nvPr/>
        </p:nvSpPr>
        <p:spPr>
          <a:xfrm>
            <a:off x="7327344" y="6590824"/>
            <a:ext cx="6689408" cy="841534"/>
          </a:xfrm>
          <a:prstGeom prst="rect">
            <a:avLst/>
          </a:prstGeom>
          <a:noFill/>
          <a:ln/>
        </p:spPr>
        <p:txBody>
          <a:bodyPr wrap="square" lIns="0" tIns="0" rIns="0" bIns="0" rtlCol="0" anchor="t"/>
          <a:lstStyle/>
          <a:p>
            <a:pPr algn="l" indent="0" marL="0">
              <a:lnSpc>
                <a:spcPts val="2200"/>
              </a:lnSpc>
              <a:buNone/>
            </a:pPr>
            <a:r>
              <a:rPr lang="en-US" sz="1350" dirty="0">
                <a:solidFill>
                  <a:srgbClr val="EEEFF5"/>
                </a:solidFill>
                <a:latin typeface="Montserrat" pitchFamily="34" charset="0"/>
                <a:ea typeface="Montserrat" pitchFamily="34" charset="-122"/>
                <a:cs typeface="Montserrat" pitchFamily="34" charset="-120"/>
              </a:rPr>
              <a:t>The RNN produces an output sequence, predicting the next element in the sequence, such as the next word in a sentence or the next value in a time series.</a:t>
            </a:r>
            <a:endParaRPr lang="en-US" sz="13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19018" y="564952"/>
            <a:ext cx="8448199" cy="675799"/>
          </a:xfrm>
          <a:prstGeom prst="rect">
            <a:avLst/>
          </a:prstGeom>
          <a:noFill/>
          <a:ln/>
        </p:spPr>
        <p:txBody>
          <a:bodyPr wrap="none" lIns="0" tIns="0" rIns="0" bIns="0" rtlCol="0" anchor="t"/>
          <a:lstStyle/>
          <a:p>
            <a:pPr indent="0" marL="0">
              <a:lnSpc>
                <a:spcPts val="5300"/>
              </a:lnSpc>
              <a:buNone/>
            </a:pPr>
            <a:r>
              <a:rPr lang="en-US" sz="4250" b="1" dirty="0">
                <a:solidFill>
                  <a:srgbClr val="9998FF"/>
                </a:solidFill>
                <a:latin typeface="Barlow" pitchFamily="34" charset="0"/>
                <a:ea typeface="Barlow" pitchFamily="34" charset="-122"/>
                <a:cs typeface="Barlow" pitchFamily="34" charset="-120"/>
              </a:rPr>
              <a:t>Practical Applications of ML and DL</a:t>
            </a:r>
            <a:endParaRPr lang="en-US" sz="4250" dirty="0"/>
          </a:p>
        </p:txBody>
      </p:sp>
      <p:sp>
        <p:nvSpPr>
          <p:cNvPr id="3" name="Text 1"/>
          <p:cNvSpPr/>
          <p:nvPr/>
        </p:nvSpPr>
        <p:spPr>
          <a:xfrm>
            <a:off x="719018" y="1651516"/>
            <a:ext cx="13192363" cy="657225"/>
          </a:xfrm>
          <a:prstGeom prst="rect">
            <a:avLst/>
          </a:prstGeom>
          <a:noFill/>
          <a:ln/>
        </p:spPr>
        <p:txBody>
          <a:bodyPr wrap="square" lIns="0" tIns="0" rIns="0" bIns="0" rtlCol="0" anchor="t"/>
          <a:lstStyle/>
          <a:p>
            <a:pPr indent="0" marL="0">
              <a:lnSpc>
                <a:spcPts val="2550"/>
              </a:lnSpc>
              <a:buNone/>
            </a:pPr>
            <a:r>
              <a:rPr lang="en-US" sz="1600" dirty="0">
                <a:solidFill>
                  <a:srgbClr val="EEEFF5"/>
                </a:solidFill>
                <a:latin typeface="Montserrat" pitchFamily="34" charset="0"/>
                <a:ea typeface="Montserrat" pitchFamily="34" charset="-122"/>
                <a:cs typeface="Montserrat" pitchFamily="34" charset="-120"/>
              </a:rPr>
              <a:t>Machine Learning and Deep Learning are transforming numerous industries and aspects of our lives. Their capabilities are vast, ranging from automating tasks to creating personalized experiences to solving complex scientific problems.</a:t>
            </a:r>
            <a:endParaRPr lang="en-US" sz="1600" dirty="0"/>
          </a:p>
        </p:txBody>
      </p:sp>
      <p:pic>
        <p:nvPicPr>
          <p:cNvPr id="4" name="Image 0" descr="preencoded.png">    </p:cNvPr>
          <p:cNvPicPr>
            <a:picLocks noChangeAspect="1"/>
          </p:cNvPicPr>
          <p:nvPr/>
        </p:nvPicPr>
        <p:blipFill>
          <a:blip r:embed="rId1"/>
          <a:stretch>
            <a:fillRect/>
          </a:stretch>
        </p:blipFill>
        <p:spPr>
          <a:xfrm>
            <a:off x="719018" y="2539841"/>
            <a:ext cx="4191952" cy="2590800"/>
          </a:xfrm>
          <a:prstGeom prst="rect">
            <a:avLst/>
          </a:prstGeom>
        </p:spPr>
      </p:pic>
      <p:sp>
        <p:nvSpPr>
          <p:cNvPr id="5" name="Text 2"/>
          <p:cNvSpPr/>
          <p:nvPr/>
        </p:nvSpPr>
        <p:spPr>
          <a:xfrm>
            <a:off x="719018" y="5387340"/>
            <a:ext cx="2703076" cy="337780"/>
          </a:xfrm>
          <a:prstGeom prst="rect">
            <a:avLst/>
          </a:prstGeom>
          <a:noFill/>
          <a:ln/>
        </p:spPr>
        <p:txBody>
          <a:bodyPr wrap="none" lIns="0" tIns="0" rIns="0" bIns="0" rtlCol="0" anchor="t"/>
          <a:lstStyle/>
          <a:p>
            <a:pPr algn="l" indent="0" marL="0">
              <a:lnSpc>
                <a:spcPts val="2650"/>
              </a:lnSpc>
              <a:buNone/>
            </a:pPr>
            <a:r>
              <a:rPr lang="en-US" sz="2100" b="1" dirty="0">
                <a:solidFill>
                  <a:srgbClr val="EEEFF5"/>
                </a:solidFill>
                <a:latin typeface="Barlow" pitchFamily="34" charset="0"/>
                <a:ea typeface="Barlow" pitchFamily="34" charset="-122"/>
                <a:cs typeface="Barlow" pitchFamily="34" charset="-120"/>
              </a:rPr>
              <a:t>Autonomous Vehicles</a:t>
            </a:r>
            <a:endParaRPr lang="en-US" sz="2100" dirty="0"/>
          </a:p>
        </p:txBody>
      </p:sp>
      <p:sp>
        <p:nvSpPr>
          <p:cNvPr id="6" name="Text 3"/>
          <p:cNvSpPr/>
          <p:nvPr/>
        </p:nvSpPr>
        <p:spPr>
          <a:xfrm>
            <a:off x="719018" y="5848350"/>
            <a:ext cx="4191952" cy="1643063"/>
          </a:xfrm>
          <a:prstGeom prst="rect">
            <a:avLst/>
          </a:prstGeom>
          <a:noFill/>
          <a:ln/>
        </p:spPr>
        <p:txBody>
          <a:bodyPr wrap="square" lIns="0" tIns="0" rIns="0" bIns="0" rtlCol="0" anchor="t"/>
          <a:lstStyle/>
          <a:p>
            <a:pPr algn="l" indent="0" marL="0">
              <a:lnSpc>
                <a:spcPts val="2550"/>
              </a:lnSpc>
              <a:buNone/>
            </a:pPr>
            <a:r>
              <a:rPr lang="en-US" sz="1600" dirty="0">
                <a:solidFill>
                  <a:srgbClr val="EEEFF5"/>
                </a:solidFill>
                <a:latin typeface="Montserrat" pitchFamily="34" charset="0"/>
                <a:ea typeface="Montserrat" pitchFamily="34" charset="-122"/>
                <a:cs typeface="Montserrat" pitchFamily="34" charset="-120"/>
              </a:rPr>
              <a:t>Machine Learning algorithms power the perception, planning, and decision-making capabilities of self-driving cars, revolutionizing transportation and safety.</a:t>
            </a:r>
            <a:endParaRPr lang="en-US" sz="1600" dirty="0"/>
          </a:p>
        </p:txBody>
      </p:sp>
      <p:pic>
        <p:nvPicPr>
          <p:cNvPr id="7" name="Image 1" descr="preencoded.png">    </p:cNvPr>
          <p:cNvPicPr>
            <a:picLocks noChangeAspect="1"/>
          </p:cNvPicPr>
          <p:nvPr/>
        </p:nvPicPr>
        <p:blipFill>
          <a:blip r:embed="rId2"/>
          <a:stretch>
            <a:fillRect/>
          </a:stretch>
        </p:blipFill>
        <p:spPr>
          <a:xfrm>
            <a:off x="5219105" y="2539841"/>
            <a:ext cx="4192072" cy="2590800"/>
          </a:xfrm>
          <a:prstGeom prst="rect">
            <a:avLst/>
          </a:prstGeom>
        </p:spPr>
      </p:pic>
      <p:sp>
        <p:nvSpPr>
          <p:cNvPr id="8" name="Text 4"/>
          <p:cNvSpPr/>
          <p:nvPr/>
        </p:nvSpPr>
        <p:spPr>
          <a:xfrm>
            <a:off x="5219105" y="5387340"/>
            <a:ext cx="2703076" cy="337780"/>
          </a:xfrm>
          <a:prstGeom prst="rect">
            <a:avLst/>
          </a:prstGeom>
          <a:noFill/>
          <a:ln/>
        </p:spPr>
        <p:txBody>
          <a:bodyPr wrap="none" lIns="0" tIns="0" rIns="0" bIns="0" rtlCol="0" anchor="t"/>
          <a:lstStyle/>
          <a:p>
            <a:pPr algn="l" indent="0" marL="0">
              <a:lnSpc>
                <a:spcPts val="2650"/>
              </a:lnSpc>
              <a:buNone/>
            </a:pPr>
            <a:r>
              <a:rPr lang="en-US" sz="2100" b="1" dirty="0">
                <a:solidFill>
                  <a:srgbClr val="EEEFF5"/>
                </a:solidFill>
                <a:latin typeface="Barlow" pitchFamily="34" charset="0"/>
                <a:ea typeface="Barlow" pitchFamily="34" charset="-122"/>
                <a:cs typeface="Barlow" pitchFamily="34" charset="-120"/>
              </a:rPr>
              <a:t>Healthcare</a:t>
            </a:r>
            <a:endParaRPr lang="en-US" sz="2100" dirty="0"/>
          </a:p>
        </p:txBody>
      </p:sp>
      <p:sp>
        <p:nvSpPr>
          <p:cNvPr id="9" name="Text 5"/>
          <p:cNvSpPr/>
          <p:nvPr/>
        </p:nvSpPr>
        <p:spPr>
          <a:xfrm>
            <a:off x="5219105" y="5848350"/>
            <a:ext cx="4192072" cy="1314450"/>
          </a:xfrm>
          <a:prstGeom prst="rect">
            <a:avLst/>
          </a:prstGeom>
          <a:noFill/>
          <a:ln/>
        </p:spPr>
        <p:txBody>
          <a:bodyPr wrap="square" lIns="0" tIns="0" rIns="0" bIns="0" rtlCol="0" anchor="t"/>
          <a:lstStyle/>
          <a:p>
            <a:pPr algn="l" indent="0" marL="0">
              <a:lnSpc>
                <a:spcPts val="2550"/>
              </a:lnSpc>
              <a:buNone/>
            </a:pPr>
            <a:r>
              <a:rPr lang="en-US" sz="1600" dirty="0">
                <a:solidFill>
                  <a:srgbClr val="EEEFF5"/>
                </a:solidFill>
                <a:latin typeface="Montserrat" pitchFamily="34" charset="0"/>
                <a:ea typeface="Montserrat" pitchFamily="34" charset="-122"/>
                <a:cs typeface="Montserrat" pitchFamily="34" charset="-120"/>
              </a:rPr>
              <a:t>ML and DL are used for medical image analysis, disease prediction, drug discovery, and personalized medicine, improving patient care and outcomes.</a:t>
            </a:r>
            <a:endParaRPr lang="en-US" sz="1600" dirty="0"/>
          </a:p>
        </p:txBody>
      </p:sp>
      <p:pic>
        <p:nvPicPr>
          <p:cNvPr id="10" name="Image 2" descr="preencoded.png">    </p:cNvPr>
          <p:cNvPicPr>
            <a:picLocks noChangeAspect="1"/>
          </p:cNvPicPr>
          <p:nvPr/>
        </p:nvPicPr>
        <p:blipFill>
          <a:blip r:embed="rId3"/>
          <a:stretch>
            <a:fillRect/>
          </a:stretch>
        </p:blipFill>
        <p:spPr>
          <a:xfrm>
            <a:off x="9719310" y="2539841"/>
            <a:ext cx="4191952" cy="2590800"/>
          </a:xfrm>
          <a:prstGeom prst="rect">
            <a:avLst/>
          </a:prstGeom>
        </p:spPr>
      </p:pic>
      <p:sp>
        <p:nvSpPr>
          <p:cNvPr id="11" name="Text 6"/>
          <p:cNvSpPr/>
          <p:nvPr/>
        </p:nvSpPr>
        <p:spPr>
          <a:xfrm>
            <a:off x="9719310" y="5387340"/>
            <a:ext cx="2703076" cy="337780"/>
          </a:xfrm>
          <a:prstGeom prst="rect">
            <a:avLst/>
          </a:prstGeom>
          <a:noFill/>
          <a:ln/>
        </p:spPr>
        <p:txBody>
          <a:bodyPr wrap="none" lIns="0" tIns="0" rIns="0" bIns="0" rtlCol="0" anchor="t"/>
          <a:lstStyle/>
          <a:p>
            <a:pPr algn="l" indent="0" marL="0">
              <a:lnSpc>
                <a:spcPts val="2650"/>
              </a:lnSpc>
              <a:buNone/>
            </a:pPr>
            <a:r>
              <a:rPr lang="en-US" sz="2100" b="1" dirty="0">
                <a:solidFill>
                  <a:srgbClr val="EEEFF5"/>
                </a:solidFill>
                <a:latin typeface="Barlow" pitchFamily="34" charset="0"/>
                <a:ea typeface="Barlow" pitchFamily="34" charset="-122"/>
                <a:cs typeface="Barlow" pitchFamily="34" charset="-120"/>
              </a:rPr>
              <a:t>E-commerce</a:t>
            </a:r>
            <a:endParaRPr lang="en-US" sz="2100" dirty="0"/>
          </a:p>
        </p:txBody>
      </p:sp>
      <p:sp>
        <p:nvSpPr>
          <p:cNvPr id="12" name="Text 7"/>
          <p:cNvSpPr/>
          <p:nvPr/>
        </p:nvSpPr>
        <p:spPr>
          <a:xfrm>
            <a:off x="9719310" y="5848350"/>
            <a:ext cx="4191952" cy="1971675"/>
          </a:xfrm>
          <a:prstGeom prst="rect">
            <a:avLst/>
          </a:prstGeom>
          <a:noFill/>
          <a:ln/>
        </p:spPr>
        <p:txBody>
          <a:bodyPr wrap="square" lIns="0" tIns="0" rIns="0" bIns="0" rtlCol="0" anchor="t"/>
          <a:lstStyle/>
          <a:p>
            <a:pPr algn="l" indent="0" marL="0">
              <a:lnSpc>
                <a:spcPts val="2550"/>
              </a:lnSpc>
              <a:buNone/>
            </a:pPr>
            <a:r>
              <a:rPr lang="en-US" sz="1600" dirty="0">
                <a:solidFill>
                  <a:srgbClr val="EEEFF5"/>
                </a:solidFill>
                <a:latin typeface="Montserrat" pitchFamily="34" charset="0"/>
                <a:ea typeface="Montserrat" pitchFamily="34" charset="-122"/>
                <a:cs typeface="Montserrat" pitchFamily="34" charset="-120"/>
              </a:rPr>
              <a:t>Machine Learning is used for product recommendations, fraud detection, customer segmentation, and personalized shopping experiences, enhancing customer satisfaction and sales.</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2024-09-10T07:44:23Z</dcterms:created>
  <dcterms:modified xsi:type="dcterms:W3CDTF">2024-09-10T07:44:23Z</dcterms:modified>
</cp:coreProperties>
</file>